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8"/>
  </p:notesMasterIdLst>
  <p:handoutMasterIdLst>
    <p:handoutMasterId r:id="rId19"/>
  </p:handoutMasterIdLst>
  <p:sldIdLst>
    <p:sldId id="268" r:id="rId3"/>
    <p:sldId id="258" r:id="rId4"/>
    <p:sldId id="259" r:id="rId5"/>
    <p:sldId id="260" r:id="rId6"/>
    <p:sldId id="261" r:id="rId7"/>
    <p:sldId id="262" r:id="rId8"/>
    <p:sldId id="263" r:id="rId9"/>
    <p:sldId id="264" r:id="rId10"/>
    <p:sldId id="265" r:id="rId11"/>
    <p:sldId id="266" r:id="rId12"/>
    <p:sldId id="267" r:id="rId13"/>
    <p:sldId id="269" r:id="rId14"/>
    <p:sldId id="270" r:id="rId15"/>
    <p:sldId id="271" r:id="rId16"/>
    <p:sldId id="272"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showGuides="1">
      <p:cViewPr varScale="1">
        <p:scale>
          <a:sx n="82" d="100"/>
          <a:sy n="82" d="100"/>
        </p:scale>
        <p:origin x="720" y="72"/>
      </p:cViewPr>
      <p:guideLst>
        <p:guide orient="horz" pos="2160"/>
        <p:guide pos="3840"/>
      </p:guideLst>
    </p:cSldViewPr>
  </p:slideViewPr>
  <p:notesTextViewPr>
    <p:cViewPr>
      <p:scale>
        <a:sx n="1" d="1"/>
        <a:sy n="1" d="1"/>
      </p:scale>
      <p:origin x="0" y="0"/>
    </p:cViewPr>
  </p:notesTextViewPr>
  <p:notesViewPr>
    <p:cSldViewPr snapToGrid="0">
      <p:cViewPr varScale="1">
        <p:scale>
          <a:sx n="95" d="100"/>
          <a:sy n="95" d="100"/>
        </p:scale>
        <p:origin x="3582" y="96"/>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2" Type="http://schemas.openxmlformats.org/officeDocument/2006/relationships/tableStyles" Target="tableStyles.xml"/><Relationship Id="rId21" Type="http://schemas.openxmlformats.org/officeDocument/2006/relationships/viewProps" Target="viewProps.xml"/><Relationship Id="rId20" Type="http://schemas.openxmlformats.org/officeDocument/2006/relationships/presProps" Target="presProps.xml"/><Relationship Id="rId2" Type="http://schemas.openxmlformats.org/officeDocument/2006/relationships/theme" Target="theme/theme1.xml"/><Relationship Id="rId19" Type="http://schemas.openxmlformats.org/officeDocument/2006/relationships/handoutMaster" Target="handoutMasters/handoutMaster1.xml"/><Relationship Id="rId18" Type="http://schemas.openxmlformats.org/officeDocument/2006/relationships/notesMaster" Target="notesMasters/notesMaster1.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6F93605-0C0C-4258-9724-5F2F9BB3BC90}" type="datetimeFigureOut">
              <a:rPr lang="en-US" smtClean="0"/>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63FFE7F-C917-439A-8026-3D301EB5CC28}"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8F31B3D-E4E3-4A80-AB70-C5564C267266}"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EC0B30D-C07A-425B-A90C-BA7BEB191079}"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66800" y="4245434"/>
            <a:ext cx="8686800" cy="1464906"/>
          </a:xfrm>
        </p:spPr>
        <p:txBody>
          <a:bodyPr anchor="b">
            <a:normAutofit/>
          </a:bodyPr>
          <a:lstStyle>
            <a:lvl1pPr algn="l">
              <a:lnSpc>
                <a:spcPct val="80000"/>
              </a:lnSpc>
              <a:defRPr sz="4800">
                <a:solidFill>
                  <a:schemeClr val="bg1"/>
                </a:solidFill>
                <a:effectLst>
                  <a:outerShdw blurRad="63500" algn="ctr" rotWithShape="0">
                    <a:prstClr val="black">
                      <a:alpha val="40000"/>
                    </a:prst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066800" y="5731795"/>
            <a:ext cx="8686800" cy="440405"/>
          </a:xfrm>
        </p:spPr>
        <p:txBody>
          <a:bodyPr/>
          <a:lstStyle>
            <a:lvl1pPr marL="0" indent="0" algn="l">
              <a:spcBef>
                <a:spcPts val="0"/>
              </a:spcBef>
              <a:buNone/>
              <a:defRPr sz="2400">
                <a:solidFill>
                  <a:schemeClr val="bg1"/>
                </a:solidFill>
                <a:effectLst>
                  <a:outerShdw blurRad="63500" algn="ctr" rotWithShape="0">
                    <a:prstClr val="black">
                      <a:alpha val="40000"/>
                    </a:prstClr>
                  </a:outerShdw>
                </a:effectLs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37CC0096-1860-4642-9CD2-0079EA5E7CD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6400" y="457200"/>
            <a:ext cx="1828800" cy="5719762"/>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1066800" y="457200"/>
            <a:ext cx="7955280" cy="5719762"/>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37CC0096-1860-4642-9CD2-0079EA5E7CD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66800" y="457518"/>
            <a:ext cx="10058400" cy="1188720"/>
          </a:xfrm>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37CC0096-1860-4642-9CD2-0079EA5E7CD1}"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31375A4-56A4-47D6-9801-1991572033F7}"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69848" y="4242816"/>
            <a:ext cx="8686800" cy="1463040"/>
          </a:xfrm>
        </p:spPr>
        <p:txBody>
          <a:bodyPr anchor="b">
            <a:normAutofit/>
          </a:bodyPr>
          <a:lstStyle>
            <a:lvl1pPr>
              <a:defRPr sz="4800"/>
            </a:lvl1pPr>
          </a:lstStyle>
          <a:p>
            <a:r>
              <a:rPr lang="en-US"/>
              <a:t>Click to edit Master title style</a:t>
            </a:r>
            <a:endParaRPr lang="en-US"/>
          </a:p>
        </p:txBody>
      </p:sp>
      <p:sp>
        <p:nvSpPr>
          <p:cNvPr id="3" name="Text Placeholder 2"/>
          <p:cNvSpPr>
            <a:spLocks noGrp="1"/>
          </p:cNvSpPr>
          <p:nvPr>
            <p:ph type="body" idx="1"/>
          </p:nvPr>
        </p:nvSpPr>
        <p:spPr>
          <a:xfrm>
            <a:off x="1066799" y="5733288"/>
            <a:ext cx="8686800" cy="438912"/>
          </a:xfrm>
        </p:spPr>
        <p:txBody>
          <a:bodyPr/>
          <a:lstStyle>
            <a:lvl1pPr marL="0" indent="0">
              <a:spcBef>
                <a:spcPts val="0"/>
              </a:spcBef>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endParaRPr 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1066800" y="1904999"/>
            <a:ext cx="4800600" cy="4271963"/>
          </a:xfrm>
        </p:spPr>
        <p:txBody>
          <a:bodyPr>
            <a:normAutofit/>
          </a:bodyPr>
          <a:lstStyle>
            <a:lvl1pPr>
              <a:defRPr sz="2400"/>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Content Placeholder 3"/>
          <p:cNvSpPr>
            <a:spLocks noGrp="1"/>
          </p:cNvSpPr>
          <p:nvPr>
            <p:ph sz="half" idx="2"/>
          </p:nvPr>
        </p:nvSpPr>
        <p:spPr>
          <a:xfrm>
            <a:off x="6324600" y="1904999"/>
            <a:ext cx="4800600" cy="4271963"/>
          </a:xfrm>
        </p:spPr>
        <p:txBody>
          <a:bodyPr>
            <a:normAutofit/>
          </a:bodyPr>
          <a:lstStyle>
            <a:lvl1pPr>
              <a:defRPr sz="2400"/>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Date Placeholder 4"/>
          <p:cNvSpPr>
            <a:spLocks noGrp="1"/>
          </p:cNvSpPr>
          <p:nvPr>
            <p:ph type="dt" sz="half" idx="10"/>
          </p:nvPr>
        </p:nvSpPr>
        <p:spPr/>
        <p:txBody>
          <a:bodyPr/>
          <a:lstStyle/>
          <a:p>
            <a:fld id="{37CC0096-1860-4642-9CD2-0079EA5E7CD1}" type="datetimeFigureOut">
              <a:rPr lang="en-US" smtClean="0"/>
            </a:fld>
            <a:endParaRPr lang="en-US" dirty="0"/>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Text Placeholder 2"/>
          <p:cNvSpPr>
            <a:spLocks noGrp="1"/>
          </p:cNvSpPr>
          <p:nvPr>
            <p:ph type="body" idx="1"/>
          </p:nvPr>
        </p:nvSpPr>
        <p:spPr>
          <a:xfrm>
            <a:off x="1066800" y="1772815"/>
            <a:ext cx="4800600" cy="737121"/>
          </a:xfrm>
        </p:spPr>
        <p:txBody>
          <a:bodyPr anchor="ctr"/>
          <a:lstStyle>
            <a:lvl1pPr marL="0" indent="0">
              <a:spcBef>
                <a:spcPts val="0"/>
              </a:spcBef>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1066800" y="2509937"/>
            <a:ext cx="4800600" cy="366226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Text Placeholder 4"/>
          <p:cNvSpPr>
            <a:spLocks noGrp="1"/>
          </p:cNvSpPr>
          <p:nvPr>
            <p:ph type="body" sz="quarter" idx="3"/>
          </p:nvPr>
        </p:nvSpPr>
        <p:spPr>
          <a:xfrm>
            <a:off x="6324600" y="1772815"/>
            <a:ext cx="4800600" cy="737121"/>
          </a:xfrm>
        </p:spPr>
        <p:txBody>
          <a:bodyPr anchor="ctr"/>
          <a:lstStyle>
            <a:lvl1pPr marL="0" indent="0">
              <a:spcBef>
                <a:spcPts val="0"/>
              </a:spcBef>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324600" y="2509937"/>
            <a:ext cx="4800600" cy="366226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37CC0096-1860-4642-9CD2-0079EA5E7CD1}" type="datetimeFigureOut">
              <a:rPr lang="en-US" smtClean="0"/>
            </a:fld>
            <a:endParaRPr lang="en-US" dirty="0"/>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31375A4-56A4-47D6-9801-1991572033F7}"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37CC0096-1860-4642-9CD2-0079EA5E7CD1}" type="datetimeFigureOut">
              <a:rPr lang="en-US" smtClean="0"/>
            </a:fld>
            <a:endParaRPr lang="en-US" dirty="0"/>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31375A4-56A4-47D6-9801-1991572033F7}"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7CC0096-1860-4642-9CD2-0079EA5E7CD1}"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31375A4-56A4-47D6-9801-1991572033F7}"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760" y="3090672"/>
            <a:ext cx="4663440" cy="1828800"/>
          </a:xfrm>
        </p:spPr>
        <p:txBody>
          <a:bodyPr anchor="b">
            <a:normAutofit/>
          </a:bodyPr>
          <a:lstStyle>
            <a:lvl1pPr>
              <a:defRPr sz="3600"/>
            </a:lvl1pPr>
          </a:lstStyle>
          <a:p>
            <a:r>
              <a:rPr lang="en-US"/>
              <a:t>Click to edit Master title style</a:t>
            </a:r>
            <a:endParaRPr lang="en-US"/>
          </a:p>
        </p:txBody>
      </p:sp>
      <p:sp>
        <p:nvSpPr>
          <p:cNvPr id="3" name="Content Placeholder 2"/>
          <p:cNvSpPr>
            <a:spLocks noGrp="1"/>
          </p:cNvSpPr>
          <p:nvPr>
            <p:ph idx="1"/>
          </p:nvPr>
        </p:nvSpPr>
        <p:spPr>
          <a:xfrm>
            <a:off x="685799" y="457200"/>
            <a:ext cx="5410201" cy="5715000"/>
          </a:xfrm>
        </p:spPr>
        <p:txBody>
          <a:bodyP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Text Placeholder 3"/>
          <p:cNvSpPr>
            <a:spLocks noGrp="1"/>
          </p:cNvSpPr>
          <p:nvPr>
            <p:ph type="body" sz="half" idx="2"/>
          </p:nvPr>
        </p:nvSpPr>
        <p:spPr>
          <a:xfrm>
            <a:off x="6842760" y="4983480"/>
            <a:ext cx="4663440" cy="1188720"/>
          </a:xfrm>
        </p:spPr>
        <p:txBody>
          <a:bodyPr>
            <a:normAutofit/>
          </a:bodyPr>
          <a:lstStyle>
            <a:lvl1pPr marL="0" indent="0">
              <a:spcBef>
                <a:spcPts val="12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37CC0096-1860-4642-9CD2-0079EA5E7CD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760" y="3093099"/>
            <a:ext cx="4663440" cy="1828800"/>
          </a:xfrm>
        </p:spPr>
        <p:txBody>
          <a:bodyPr anchor="b">
            <a:normAutofit/>
          </a:bodyPr>
          <a:lstStyle>
            <a:lvl1pPr>
              <a:defRPr sz="3600"/>
            </a:lvl1pPr>
          </a:lstStyle>
          <a:p>
            <a:r>
              <a:rPr lang="en-US"/>
              <a:t>Click to edit Master title style</a:t>
            </a:r>
            <a:endParaRPr lang="en-US" dirty="0"/>
          </a:p>
        </p:txBody>
      </p:sp>
      <p:sp>
        <p:nvSpPr>
          <p:cNvPr id="3" name="Picture Placeholder 2" descr="An empty placeholder to add an image. Click on the placeholder and select the image that you wish to add."/>
          <p:cNvSpPr>
            <a:spLocks noGrp="1"/>
          </p:cNvSpPr>
          <p:nvPr>
            <p:ph type="pic" idx="1"/>
          </p:nvPr>
        </p:nvSpPr>
        <p:spPr>
          <a:xfrm>
            <a:off x="0" y="0"/>
            <a:ext cx="6096000" cy="6858000"/>
          </a:xfrm>
        </p:spPr>
        <p:txBody>
          <a:bodyPr tIns="4572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a:p>
        </p:txBody>
      </p:sp>
      <p:sp>
        <p:nvSpPr>
          <p:cNvPr id="4" name="Text Placeholder 3"/>
          <p:cNvSpPr>
            <a:spLocks noGrp="1"/>
          </p:cNvSpPr>
          <p:nvPr>
            <p:ph type="body" sz="half" idx="2"/>
          </p:nvPr>
        </p:nvSpPr>
        <p:spPr>
          <a:xfrm>
            <a:off x="6842760" y="4983480"/>
            <a:ext cx="4663440" cy="1188720"/>
          </a:xfrm>
        </p:spPr>
        <p:txBody>
          <a:bodyPr>
            <a:normAutofit/>
          </a:bodyPr>
          <a:lstStyle>
            <a:lvl1pPr marL="0" indent="0">
              <a:spcBef>
                <a:spcPts val="12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3.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2">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6800" y="457518"/>
            <a:ext cx="10058400" cy="118872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1905001"/>
            <a:ext cx="10058400" cy="4267200"/>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2"/>
          </p:nvPr>
        </p:nvSpPr>
        <p:spPr>
          <a:xfrm>
            <a:off x="1066800" y="6400800"/>
            <a:ext cx="1097280" cy="228600"/>
          </a:xfrm>
          <a:prstGeom prst="rect">
            <a:avLst/>
          </a:prstGeom>
        </p:spPr>
        <p:txBody>
          <a:bodyPr vert="horz" lIns="91440" tIns="45720" rIns="91440" bIns="45720" rtlCol="0" anchor="ctr"/>
          <a:lstStyle>
            <a:lvl1pPr algn="l">
              <a:defRPr sz="1100">
                <a:solidFill>
                  <a:schemeClr val="tx1"/>
                </a:solidFill>
              </a:defRPr>
            </a:lvl1pPr>
          </a:lstStyle>
          <a:p>
            <a:fld id="{37CC0096-1860-4642-9CD2-0079EA5E7CD1}" type="datetimeFigureOut">
              <a:rPr lang="en-US" smtClean="0"/>
            </a:fld>
            <a:endParaRPr lang="en-US" dirty="0"/>
          </a:p>
        </p:txBody>
      </p:sp>
      <p:sp>
        <p:nvSpPr>
          <p:cNvPr id="5" name="Footer Placeholder 4"/>
          <p:cNvSpPr>
            <a:spLocks noGrp="1"/>
          </p:cNvSpPr>
          <p:nvPr>
            <p:ph type="ftr" sz="quarter" idx="3"/>
          </p:nvPr>
        </p:nvSpPr>
        <p:spPr>
          <a:xfrm>
            <a:off x="2422849" y="6400800"/>
            <a:ext cx="7315200" cy="228600"/>
          </a:xfrm>
          <a:prstGeom prst="rect">
            <a:avLst/>
          </a:prstGeom>
        </p:spPr>
        <p:txBody>
          <a:bodyPr vert="horz" lIns="91440" tIns="45720" rIns="91440" bIns="45720" rtlCol="0" anchor="ctr"/>
          <a:lstStyle>
            <a:lvl1pPr algn="ctr">
              <a:defRPr sz="1100">
                <a:solidFill>
                  <a:schemeClr val="tx1"/>
                </a:solidFill>
              </a:defRPr>
            </a:lvl1pPr>
          </a:lstStyle>
          <a:p>
            <a:endParaRPr lang="en-US" dirty="0"/>
          </a:p>
        </p:txBody>
      </p:sp>
      <p:sp>
        <p:nvSpPr>
          <p:cNvPr id="6" name="Slide Number Placeholder 5"/>
          <p:cNvSpPr>
            <a:spLocks noGrp="1"/>
          </p:cNvSpPr>
          <p:nvPr>
            <p:ph type="sldNum" sz="quarter" idx="4"/>
          </p:nvPr>
        </p:nvSpPr>
        <p:spPr>
          <a:xfrm>
            <a:off x="10027920" y="6400800"/>
            <a:ext cx="1097280" cy="228600"/>
          </a:xfrm>
          <a:prstGeom prst="rect">
            <a:avLst/>
          </a:prstGeom>
        </p:spPr>
        <p:txBody>
          <a:bodyPr vert="horz" lIns="91440" tIns="45720" rIns="91440" bIns="45720" rtlCol="0" anchor="ctr"/>
          <a:lstStyle>
            <a:lvl1pPr algn="r">
              <a:defRPr sz="1100">
                <a:solidFill>
                  <a:schemeClr val="tx1"/>
                </a:solidFill>
              </a:defRPr>
            </a:lvl1pPr>
          </a:lstStyle>
          <a:p>
            <a:fld id="{E31375A4-56A4-47D6-9801-1991572033F7}" type="slidenum">
              <a:rPr lang="en-US" smtClean="0"/>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5"/>
        </a:buClr>
        <a:buSzPct val="90000"/>
        <a:buFont typeface="Arial" panose="020B0604020202020204" pitchFamily="34" charset="0"/>
        <a:buChar char="•"/>
        <a:defRPr sz="2400" kern="1200">
          <a:solidFill>
            <a:schemeClr val="tx1"/>
          </a:solidFill>
          <a:latin typeface="+mn-lt"/>
          <a:ea typeface="+mn-ea"/>
          <a:cs typeface="+mn-cs"/>
        </a:defRPr>
      </a:lvl1pPr>
      <a:lvl2pPr marL="548640" indent="-228600" algn="l" defTabSz="914400" rtl="0" eaLnBrk="1" latinLnBrk="0" hangingPunct="1">
        <a:lnSpc>
          <a:spcPct val="90000"/>
        </a:lnSpc>
        <a:spcBef>
          <a:spcPts val="1200"/>
        </a:spcBef>
        <a:buClr>
          <a:schemeClr val="accent5"/>
        </a:buClr>
        <a:buSzPct val="90000"/>
        <a:buFont typeface="Arial" panose="020B0604020202020204" pitchFamily="34" charset="0"/>
        <a:buChar char="•"/>
        <a:defRPr sz="2000" kern="1200">
          <a:solidFill>
            <a:schemeClr val="tx1"/>
          </a:solidFill>
          <a:latin typeface="+mn-lt"/>
          <a:ea typeface="+mn-ea"/>
          <a:cs typeface="+mn-cs"/>
        </a:defRPr>
      </a:lvl2pPr>
      <a:lvl3pPr marL="822960" indent="-228600" algn="l" defTabSz="914400" rtl="0" eaLnBrk="1" latinLnBrk="0" hangingPunct="1">
        <a:lnSpc>
          <a:spcPct val="90000"/>
        </a:lnSpc>
        <a:spcBef>
          <a:spcPts val="800"/>
        </a:spcBef>
        <a:buClr>
          <a:schemeClr val="accent5"/>
        </a:buClr>
        <a:buSzPct val="90000"/>
        <a:buFont typeface="Arial" panose="020B0604020202020204" pitchFamily="34" charset="0"/>
        <a:buChar char="•"/>
        <a:defRPr sz="1800" kern="1200">
          <a:solidFill>
            <a:schemeClr val="tx1"/>
          </a:solidFill>
          <a:latin typeface="+mn-lt"/>
          <a:ea typeface="+mn-ea"/>
          <a:cs typeface="+mn-cs"/>
        </a:defRPr>
      </a:lvl3pPr>
      <a:lvl4pPr marL="1097280" indent="-182880" algn="l" defTabSz="914400" rtl="0" eaLnBrk="1" latinLnBrk="0" hangingPunct="1">
        <a:lnSpc>
          <a:spcPct val="90000"/>
        </a:lnSpc>
        <a:spcBef>
          <a:spcPts val="800"/>
        </a:spcBef>
        <a:buClr>
          <a:schemeClr val="accent5"/>
        </a:buClr>
        <a:buSzPct val="90000"/>
        <a:buFont typeface="Arial" panose="020B0604020202020204" pitchFamily="34" charset="0"/>
        <a:buChar char="•"/>
        <a:defRPr sz="1600" kern="1200">
          <a:solidFill>
            <a:schemeClr val="tx1"/>
          </a:solidFill>
          <a:latin typeface="+mn-lt"/>
          <a:ea typeface="+mn-ea"/>
          <a:cs typeface="+mn-cs"/>
        </a:defRPr>
      </a:lvl4pPr>
      <a:lvl5pPr marL="1325880" indent="-137160" algn="l" defTabSz="914400" rtl="0" eaLnBrk="1" latinLnBrk="0" hangingPunct="1">
        <a:lnSpc>
          <a:spcPct val="90000"/>
        </a:lnSpc>
        <a:spcBef>
          <a:spcPts val="600"/>
        </a:spcBef>
        <a:buClr>
          <a:schemeClr val="accent5"/>
        </a:buClr>
        <a:buSzPct val="90000"/>
        <a:buFont typeface="Arial" panose="020B0604020202020204" pitchFamily="34" charset="0"/>
        <a:buChar char="•"/>
        <a:defRPr sz="1400" kern="1200">
          <a:solidFill>
            <a:schemeClr val="tx1"/>
          </a:solidFill>
          <a:latin typeface="+mn-lt"/>
          <a:ea typeface="+mn-ea"/>
          <a:cs typeface="+mn-cs"/>
        </a:defRPr>
      </a:lvl5pPr>
      <a:lvl6pPr marL="1554480" indent="-137160" algn="l" defTabSz="914400" rtl="0" eaLnBrk="1" latinLnBrk="0" hangingPunct="1">
        <a:lnSpc>
          <a:spcPct val="90000"/>
        </a:lnSpc>
        <a:spcBef>
          <a:spcPts val="600"/>
        </a:spcBef>
        <a:buClr>
          <a:schemeClr val="accent5"/>
        </a:buClr>
        <a:buSzPct val="90000"/>
        <a:buFont typeface="Arial" panose="020B0604020202020204" pitchFamily="34" charset="0"/>
        <a:buChar char="•"/>
        <a:defRPr sz="1400" kern="1200">
          <a:solidFill>
            <a:schemeClr val="tx1"/>
          </a:solidFill>
          <a:latin typeface="+mn-lt"/>
          <a:ea typeface="+mn-ea"/>
          <a:cs typeface="+mn-cs"/>
        </a:defRPr>
      </a:lvl6pPr>
      <a:lvl7pPr marL="1783080" indent="-137160" algn="l" defTabSz="914400" rtl="0" eaLnBrk="1" latinLnBrk="0" hangingPunct="1">
        <a:lnSpc>
          <a:spcPct val="90000"/>
        </a:lnSpc>
        <a:spcBef>
          <a:spcPts val="600"/>
        </a:spcBef>
        <a:buClr>
          <a:schemeClr val="accent5"/>
        </a:buClr>
        <a:buSzPct val="90000"/>
        <a:buFont typeface="Arial" panose="020B0604020202020204" pitchFamily="34" charset="0"/>
        <a:buChar char="•"/>
        <a:defRPr sz="1400" kern="1200">
          <a:solidFill>
            <a:schemeClr val="tx1"/>
          </a:solidFill>
          <a:latin typeface="+mn-lt"/>
          <a:ea typeface="+mn-ea"/>
          <a:cs typeface="+mn-cs"/>
        </a:defRPr>
      </a:lvl7pPr>
      <a:lvl8pPr marL="2011680" indent="-137160" algn="l" defTabSz="914400" rtl="0" eaLnBrk="1" latinLnBrk="0" hangingPunct="1">
        <a:lnSpc>
          <a:spcPct val="90000"/>
        </a:lnSpc>
        <a:spcBef>
          <a:spcPts val="600"/>
        </a:spcBef>
        <a:buClr>
          <a:schemeClr val="accent5"/>
        </a:buClr>
        <a:buSzPct val="90000"/>
        <a:buFont typeface="Arial" panose="020B0604020202020204" pitchFamily="34" charset="0"/>
        <a:buChar char="•"/>
        <a:defRPr sz="1400" kern="1200">
          <a:solidFill>
            <a:schemeClr val="tx1"/>
          </a:solidFill>
          <a:latin typeface="+mn-lt"/>
          <a:ea typeface="+mn-ea"/>
          <a:cs typeface="+mn-cs"/>
        </a:defRPr>
      </a:lvl8pPr>
      <a:lvl9pPr marL="2240280" indent="-137160" algn="l" defTabSz="914400" rtl="0" eaLnBrk="1" latinLnBrk="0" hangingPunct="1">
        <a:lnSpc>
          <a:spcPct val="90000"/>
        </a:lnSpc>
        <a:spcBef>
          <a:spcPts val="600"/>
        </a:spcBef>
        <a:buClr>
          <a:schemeClr val="accent5"/>
        </a:buClr>
        <a:buSzPct val="90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0.png"/></Relationships>
</file>

<file path=ppt/slides/_rels/slide11.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5.png"/><Relationship Id="rId1" Type="http://schemas.openxmlformats.org/officeDocument/2006/relationships/image" Target="../media/image14.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7.jpe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9.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9.png"/><Relationship Id="rId2" Type="http://schemas.openxmlformats.org/officeDocument/2006/relationships/hyperlink" Target="https://nodejs.org/api/http.html#http_class_http_serverresponse" TargetMode="External"/><Relationship Id="rId1" Type="http://schemas.openxmlformats.org/officeDocument/2006/relationships/hyperlink" Target="https://nodejs.org/api/http.html#http_http_incomingmessage"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1574800" y="416560"/>
            <a:ext cx="9215120" cy="646331"/>
          </a:xfrm>
          <a:prstGeom prst="rect">
            <a:avLst/>
          </a:prstGeom>
          <a:noFill/>
        </p:spPr>
        <p:txBody>
          <a:bodyPr wrap="square" rtlCol="0">
            <a:spAutoFit/>
          </a:bodyPr>
          <a:lstStyle/>
          <a:p>
            <a:r>
              <a:rPr lang="en-US" sz="3600" b="1" dirty="0">
                <a:solidFill>
                  <a:schemeClr val="tx2"/>
                </a:solidFill>
              </a:rPr>
              <a:t>CREATING A WEB SERVER USING NODE JS</a:t>
            </a:r>
            <a:endParaRPr lang="en-IN" sz="3600" b="1" dirty="0">
              <a:solidFill>
                <a:schemeClr val="tx2"/>
              </a:solidFill>
            </a:endParaRPr>
          </a:p>
        </p:txBody>
      </p:sp>
      <p:sp>
        <p:nvSpPr>
          <p:cNvPr id="9" name="TextBox 8"/>
          <p:cNvSpPr txBox="1"/>
          <p:nvPr/>
        </p:nvSpPr>
        <p:spPr>
          <a:xfrm>
            <a:off x="7270619" y="4147458"/>
            <a:ext cx="4064000" cy="1938992"/>
          </a:xfrm>
          <a:prstGeom prst="rect">
            <a:avLst/>
          </a:prstGeom>
          <a:noFill/>
        </p:spPr>
        <p:txBody>
          <a:bodyPr wrap="square" rtlCol="0">
            <a:spAutoFit/>
          </a:bodyPr>
          <a:lstStyle/>
          <a:p>
            <a:r>
              <a:rPr lang="en-US" sz="2400" dirty="0">
                <a:solidFill>
                  <a:schemeClr val="tx2"/>
                </a:solidFill>
              </a:rPr>
              <a:t>BATCH -15</a:t>
            </a:r>
            <a:endParaRPr lang="en-US" sz="2400" dirty="0">
              <a:solidFill>
                <a:schemeClr val="tx2"/>
              </a:solidFill>
            </a:endParaRPr>
          </a:p>
          <a:p>
            <a:r>
              <a:rPr lang="en-US" sz="2400" dirty="0">
                <a:solidFill>
                  <a:schemeClr val="tx2"/>
                </a:solidFill>
              </a:rPr>
              <a:t>211FA04600</a:t>
            </a:r>
            <a:endParaRPr lang="en-US" sz="2400" dirty="0">
              <a:solidFill>
                <a:schemeClr val="tx2"/>
              </a:solidFill>
            </a:endParaRPr>
          </a:p>
          <a:p>
            <a:r>
              <a:rPr lang="en-US" sz="2400" dirty="0">
                <a:solidFill>
                  <a:schemeClr val="tx2"/>
                </a:solidFill>
              </a:rPr>
              <a:t>211FA05607</a:t>
            </a:r>
            <a:endParaRPr lang="en-US" sz="2400" dirty="0">
              <a:solidFill>
                <a:schemeClr val="tx2"/>
              </a:solidFill>
            </a:endParaRPr>
          </a:p>
          <a:p>
            <a:r>
              <a:rPr lang="en-US" sz="2400" dirty="0">
                <a:solidFill>
                  <a:schemeClr val="tx2"/>
                </a:solidFill>
              </a:rPr>
              <a:t>211FA04622</a:t>
            </a:r>
            <a:endParaRPr lang="en-US" sz="2400" dirty="0">
              <a:solidFill>
                <a:schemeClr val="tx2"/>
              </a:solidFill>
            </a:endParaRPr>
          </a:p>
          <a:p>
            <a:r>
              <a:rPr lang="en-US" sz="2400" dirty="0">
                <a:solidFill>
                  <a:schemeClr val="tx2"/>
                </a:solidFill>
              </a:rPr>
              <a:t>211FA04633</a:t>
            </a:r>
            <a:endParaRPr lang="en-IN" sz="2400" dirty="0">
              <a:solidFill>
                <a:schemeClr val="tx2"/>
              </a:solidFill>
            </a:endParaRPr>
          </a:p>
        </p:txBody>
      </p:sp>
      <p:sp>
        <p:nvSpPr>
          <p:cNvPr id="2" name="TextBox 1"/>
          <p:cNvSpPr txBox="1"/>
          <p:nvPr/>
        </p:nvSpPr>
        <p:spPr>
          <a:xfrm>
            <a:off x="6363476" y="3685793"/>
            <a:ext cx="2939143" cy="461665"/>
          </a:xfrm>
          <a:prstGeom prst="rect">
            <a:avLst/>
          </a:prstGeom>
          <a:noFill/>
        </p:spPr>
        <p:txBody>
          <a:bodyPr wrap="square" rtlCol="0">
            <a:spAutoFit/>
          </a:bodyPr>
          <a:lstStyle/>
          <a:p>
            <a:r>
              <a:rPr lang="en-IN" sz="2400" dirty="0">
                <a:solidFill>
                  <a:schemeClr val="tx2"/>
                </a:solidFill>
              </a:rPr>
              <a:t>Presented by:</a:t>
            </a:r>
            <a:endParaRPr lang="en-IN" sz="2400" dirty="0">
              <a:solidFill>
                <a:schemeClr val="tx2"/>
              </a:solidFill>
            </a:endParaRPr>
          </a:p>
        </p:txBody>
      </p:sp>
      <p:sp>
        <p:nvSpPr>
          <p:cNvPr id="3" name="TextBox 2"/>
          <p:cNvSpPr txBox="1"/>
          <p:nvPr/>
        </p:nvSpPr>
        <p:spPr>
          <a:xfrm>
            <a:off x="9199984" y="6062474"/>
            <a:ext cx="3041778" cy="707886"/>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Presented to:</a:t>
            </a:r>
            <a:endParaRPr lang="en-IN" sz="2000" b="1" dirty="0">
              <a:latin typeface="Times New Roman" panose="02020603050405020304" pitchFamily="18" charset="0"/>
              <a:cs typeface="Times New Roman" panose="02020603050405020304" pitchFamily="18" charset="0"/>
            </a:endParaRPr>
          </a:p>
          <a:p>
            <a:r>
              <a:rPr lang="en-IN" sz="2000" b="1" dirty="0">
                <a:latin typeface="Times New Roman" panose="02020603050405020304" pitchFamily="18" charset="0"/>
                <a:cs typeface="Times New Roman" panose="02020603050405020304" pitchFamily="18" charset="0"/>
              </a:rPr>
              <a:t>	</a:t>
            </a:r>
            <a:r>
              <a:rPr lang="en-IN" sz="2000" b="1" dirty="0" err="1">
                <a:latin typeface="Times New Roman" panose="02020603050405020304" pitchFamily="18" charset="0"/>
                <a:cs typeface="Times New Roman" panose="02020603050405020304" pitchFamily="18" charset="0"/>
              </a:rPr>
              <a:t>Mr.Kiran</a:t>
            </a:r>
            <a:r>
              <a:rPr lang="en-IN" sz="2000" b="1" dirty="0">
                <a:latin typeface="Times New Roman" panose="02020603050405020304" pitchFamily="18" charset="0"/>
                <a:cs typeface="Times New Roman" panose="02020603050405020304" pitchFamily="18" charset="0"/>
              </a:rPr>
              <a:t> </a:t>
            </a:r>
            <a:r>
              <a:rPr lang="en-IN" sz="2000" b="1" dirty="0" err="1">
                <a:latin typeface="Times New Roman" panose="02020603050405020304" pitchFamily="18" charset="0"/>
                <a:cs typeface="Times New Roman" panose="02020603050405020304" pitchFamily="18" charset="0"/>
              </a:rPr>
              <a:t>kumar</a:t>
            </a:r>
            <a:endParaRPr lang="en-IN" sz="2000" b="1"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4710080" y="3109524"/>
            <a:ext cx="4664075" cy="1828800"/>
          </a:xfrm>
        </p:spPr>
        <p:txBody>
          <a:bodyPr/>
          <a:lstStyle/>
          <a:p>
            <a:r>
              <a:rPr lang="en-US" dirty="0"/>
              <a:t>Add</a:t>
            </a:r>
            <a:endParaRPr lang="en-US" dirty="0"/>
          </a:p>
        </p:txBody>
      </p:sp>
      <p:pic>
        <p:nvPicPr>
          <p:cNvPr id="6" name="Picture 5"/>
          <p:cNvPicPr>
            <a:picLocks noChangeAspect="1"/>
          </p:cNvPicPr>
          <p:nvPr/>
        </p:nvPicPr>
        <p:blipFill>
          <a:blip r:embed="rId1"/>
          <a:stretch>
            <a:fillRect/>
          </a:stretch>
        </p:blipFill>
        <p:spPr>
          <a:xfrm>
            <a:off x="1254320" y="41988"/>
            <a:ext cx="9363916" cy="6680718"/>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1"/>
          <a:stretch>
            <a:fillRect/>
          </a:stretch>
        </p:blipFill>
        <p:spPr>
          <a:xfrm>
            <a:off x="1577877" y="206762"/>
            <a:ext cx="8899393" cy="2194750"/>
          </a:xfrm>
          <a:prstGeom prst="rect">
            <a:avLst/>
          </a:prstGeom>
        </p:spPr>
      </p:pic>
      <p:sp>
        <p:nvSpPr>
          <p:cNvPr id="7" name="TextBox 6"/>
          <p:cNvSpPr txBox="1"/>
          <p:nvPr/>
        </p:nvSpPr>
        <p:spPr>
          <a:xfrm>
            <a:off x="587829" y="2505775"/>
            <a:ext cx="10795518" cy="1938992"/>
          </a:xfrm>
          <a:prstGeom prst="rect">
            <a:avLst/>
          </a:prstGeom>
          <a:noFill/>
        </p:spPr>
        <p:txBody>
          <a:bodyPr wrap="square" rtlCol="0">
            <a:spAutoFit/>
          </a:bodyPr>
          <a:lstStyle/>
          <a:p>
            <a:pPr algn="just"/>
            <a:r>
              <a:rPr lang="en-US" sz="2000" b="0" i="0" dirty="0">
                <a:solidFill>
                  <a:srgbClr val="181717"/>
                </a:solidFill>
                <a:effectLst/>
                <a:latin typeface="Times New Roman" panose="02020603050405020304" pitchFamily="18" charset="0"/>
                <a:cs typeface="Times New Roman" panose="02020603050405020304" pitchFamily="18" charset="0"/>
              </a:rPr>
              <a:t>In the above example, req.url is used to check the </a:t>
            </a:r>
            <a:r>
              <a:rPr lang="en-US" sz="2000" b="0" i="0" dirty="0" err="1">
                <a:solidFill>
                  <a:srgbClr val="181717"/>
                </a:solidFill>
                <a:effectLst/>
                <a:latin typeface="Times New Roman" panose="02020603050405020304" pitchFamily="18" charset="0"/>
                <a:cs typeface="Times New Roman" panose="02020603050405020304" pitchFamily="18" charset="0"/>
              </a:rPr>
              <a:t>url</a:t>
            </a:r>
            <a:r>
              <a:rPr lang="en-US" sz="2000" b="0" i="0" dirty="0">
                <a:solidFill>
                  <a:srgbClr val="181717"/>
                </a:solidFill>
                <a:effectLst/>
                <a:latin typeface="Times New Roman" panose="02020603050405020304" pitchFamily="18" charset="0"/>
                <a:cs typeface="Times New Roman" panose="02020603050405020304" pitchFamily="18" charset="0"/>
              </a:rPr>
              <a:t> of the current request and based on that it sends the response. To send a response, first it sets the response header using </a:t>
            </a:r>
            <a:r>
              <a:rPr lang="en-US" sz="2000" b="0" i="0" dirty="0" err="1">
                <a:solidFill>
                  <a:srgbClr val="181717"/>
                </a:solidFill>
                <a:effectLst/>
                <a:latin typeface="Times New Roman" panose="02020603050405020304" pitchFamily="18" charset="0"/>
                <a:cs typeface="Times New Roman" panose="02020603050405020304" pitchFamily="18" charset="0"/>
              </a:rPr>
              <a:t>writeHead</a:t>
            </a:r>
            <a:r>
              <a:rPr lang="en-US" sz="2000" b="0" i="0" dirty="0">
                <a:solidFill>
                  <a:srgbClr val="181717"/>
                </a:solidFill>
                <a:effectLst/>
                <a:latin typeface="Times New Roman" panose="02020603050405020304" pitchFamily="18" charset="0"/>
                <a:cs typeface="Times New Roman" panose="02020603050405020304" pitchFamily="18" charset="0"/>
              </a:rPr>
              <a:t>() method and then writes a string as a response body using write() method. Finally, Node.js web server sends the response using end() method.</a:t>
            </a:r>
            <a:endParaRPr lang="en-US" sz="2000" b="0" i="0" dirty="0">
              <a:solidFill>
                <a:srgbClr val="181717"/>
              </a:solidFill>
              <a:effectLst/>
              <a:latin typeface="Times New Roman" panose="02020603050405020304" pitchFamily="18" charset="0"/>
              <a:cs typeface="Times New Roman" panose="02020603050405020304" pitchFamily="18" charset="0"/>
            </a:endParaRPr>
          </a:p>
          <a:p>
            <a:pPr algn="just"/>
            <a:r>
              <a:rPr lang="en-US" sz="2000" b="0" i="0" dirty="0">
                <a:solidFill>
                  <a:srgbClr val="181717"/>
                </a:solidFill>
                <a:effectLst/>
                <a:latin typeface="Times New Roman" panose="02020603050405020304" pitchFamily="18" charset="0"/>
                <a:cs typeface="Times New Roman" panose="02020603050405020304" pitchFamily="18" charset="0"/>
              </a:rPr>
              <a:t>Now, run the above web server as shown below.</a:t>
            </a:r>
            <a:endParaRPr lang="en-US" sz="2000" b="0" i="0" dirty="0">
              <a:solidFill>
                <a:srgbClr val="181717"/>
              </a:solidFill>
              <a:effectLst/>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p:txBody>
      </p:sp>
      <p:pic>
        <p:nvPicPr>
          <p:cNvPr id="9" name="Picture 8"/>
          <p:cNvPicPr>
            <a:picLocks noChangeAspect="1"/>
          </p:cNvPicPr>
          <p:nvPr/>
        </p:nvPicPr>
        <p:blipFill>
          <a:blip r:embed="rId2"/>
          <a:stretch>
            <a:fillRect/>
          </a:stretch>
        </p:blipFill>
        <p:spPr>
          <a:xfrm>
            <a:off x="587829" y="4045378"/>
            <a:ext cx="8780106" cy="832787"/>
          </a:xfrm>
          <a:prstGeom prst="rect">
            <a:avLst/>
          </a:prstGeom>
        </p:spPr>
      </p:pic>
      <p:sp>
        <p:nvSpPr>
          <p:cNvPr id="12" name="TextBox 11"/>
          <p:cNvSpPr txBox="1"/>
          <p:nvPr/>
        </p:nvSpPr>
        <p:spPr>
          <a:xfrm>
            <a:off x="629816" y="5140157"/>
            <a:ext cx="10711543" cy="707886"/>
          </a:xfrm>
          <a:prstGeom prst="rect">
            <a:avLst/>
          </a:prstGeom>
          <a:noFill/>
        </p:spPr>
        <p:txBody>
          <a:bodyPr wrap="square" rtlCol="0">
            <a:spAutoFit/>
          </a:bodyPr>
          <a:lstStyle/>
          <a:p>
            <a:r>
              <a:rPr lang="en-US" sz="2000" b="0" i="0" dirty="0">
                <a:solidFill>
                  <a:srgbClr val="181717"/>
                </a:solidFill>
                <a:effectLst/>
                <a:latin typeface="Times New Roman" panose="02020603050405020304" pitchFamily="18" charset="0"/>
                <a:cs typeface="Times New Roman" panose="02020603050405020304" pitchFamily="18" charset="0"/>
              </a:rPr>
              <a:t>To test it, you can use the command-line program curl, which most Mac and Linux machines have pre-installed.</a:t>
            </a:r>
            <a:endParaRPr lang="en-IN" sz="2000" dirty="0">
              <a:latin typeface="Times New Roman" panose="02020603050405020304" pitchFamily="18" charset="0"/>
              <a:cs typeface="Times New Roman" panose="02020603050405020304" pitchFamily="18" charset="0"/>
            </a:endParaRPr>
          </a:p>
        </p:txBody>
      </p:sp>
      <p:pic>
        <p:nvPicPr>
          <p:cNvPr id="16" name="Picture 15"/>
          <p:cNvPicPr>
            <a:picLocks noChangeAspect="1"/>
          </p:cNvPicPr>
          <p:nvPr/>
        </p:nvPicPr>
        <p:blipFill>
          <a:blip r:embed="rId3"/>
          <a:stretch>
            <a:fillRect/>
          </a:stretch>
        </p:blipFill>
        <p:spPr>
          <a:xfrm>
            <a:off x="629816" y="5948242"/>
            <a:ext cx="7788315" cy="646331"/>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08215" y="280118"/>
            <a:ext cx="6097554" cy="1015663"/>
          </a:xfrm>
          <a:prstGeom prst="rect">
            <a:avLst/>
          </a:prstGeom>
          <a:noFill/>
        </p:spPr>
        <p:txBody>
          <a:bodyPr wrap="square">
            <a:spAutoFit/>
          </a:bodyPr>
          <a:lstStyle/>
          <a:p>
            <a:pPr algn="just"/>
            <a:r>
              <a:rPr lang="en-US" sz="2000" b="0" i="0" dirty="0">
                <a:solidFill>
                  <a:srgbClr val="181717"/>
                </a:solidFill>
                <a:effectLst/>
                <a:latin typeface="Times New Roman" panose="02020603050405020304" pitchFamily="18" charset="0"/>
                <a:cs typeface="Times New Roman" panose="02020603050405020304" pitchFamily="18" charset="0"/>
              </a:rPr>
              <a:t>You should see the following response.</a:t>
            </a:r>
            <a:endParaRPr lang="en-US" sz="2000" b="0" i="0" dirty="0">
              <a:solidFill>
                <a:srgbClr val="181717"/>
              </a:solidFill>
              <a:effectLst/>
              <a:latin typeface="Times New Roman" panose="02020603050405020304" pitchFamily="18" charset="0"/>
              <a:cs typeface="Times New Roman" panose="02020603050405020304" pitchFamily="18" charset="0"/>
            </a:endParaRPr>
          </a:p>
          <a:p>
            <a:br>
              <a:rPr lang="en-US" sz="2000" b="0" i="0" dirty="0">
                <a:solidFill>
                  <a:srgbClr val="181717"/>
                </a:solidFill>
                <a:effectLst/>
                <a:latin typeface="Times New Roman" panose="02020603050405020304" pitchFamily="18" charset="0"/>
                <a:cs typeface="Times New Roman" panose="02020603050405020304" pitchFamily="18" charset="0"/>
              </a:rPr>
            </a:br>
            <a:endParaRPr lang="en-IN" sz="2000" dirty="0">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a:blip r:embed="rId1"/>
          <a:stretch>
            <a:fillRect/>
          </a:stretch>
        </p:blipFill>
        <p:spPr>
          <a:xfrm>
            <a:off x="482860" y="840085"/>
            <a:ext cx="7750212" cy="1333616"/>
          </a:xfrm>
          <a:prstGeom prst="rect">
            <a:avLst/>
          </a:prstGeom>
        </p:spPr>
      </p:pic>
      <p:sp>
        <p:nvSpPr>
          <p:cNvPr id="7" name="TextBox 6"/>
          <p:cNvSpPr txBox="1"/>
          <p:nvPr/>
        </p:nvSpPr>
        <p:spPr>
          <a:xfrm>
            <a:off x="408215" y="2505670"/>
            <a:ext cx="11068438" cy="400110"/>
          </a:xfrm>
          <a:prstGeom prst="rect">
            <a:avLst/>
          </a:prstGeom>
          <a:noFill/>
        </p:spPr>
        <p:txBody>
          <a:bodyPr wrap="square">
            <a:spAutoFit/>
          </a:bodyPr>
          <a:lstStyle/>
          <a:p>
            <a:r>
              <a:rPr lang="en-US" sz="2000" b="0" i="0" dirty="0">
                <a:solidFill>
                  <a:srgbClr val="181717"/>
                </a:solidFill>
                <a:effectLst/>
                <a:latin typeface="Times New Roman" panose="02020603050405020304" pitchFamily="18" charset="0"/>
                <a:cs typeface="Times New Roman" panose="02020603050405020304" pitchFamily="18" charset="0"/>
              </a:rPr>
              <a:t>For Windows users, point your browser to </a:t>
            </a:r>
            <a:r>
              <a:rPr lang="en-US" sz="2000" b="0" i="1" dirty="0">
                <a:solidFill>
                  <a:srgbClr val="181717"/>
                </a:solidFill>
                <a:effectLst/>
                <a:latin typeface="Times New Roman" panose="02020603050405020304" pitchFamily="18" charset="0"/>
                <a:cs typeface="Times New Roman" panose="02020603050405020304" pitchFamily="18" charset="0"/>
              </a:rPr>
              <a:t>http://localhost:5000</a:t>
            </a:r>
            <a:r>
              <a:rPr lang="en-US" sz="2000" b="0" i="0" dirty="0">
                <a:solidFill>
                  <a:srgbClr val="181717"/>
                </a:solidFill>
                <a:effectLst/>
                <a:latin typeface="Times New Roman" panose="02020603050405020304" pitchFamily="18" charset="0"/>
                <a:cs typeface="Times New Roman" panose="02020603050405020304" pitchFamily="18" charset="0"/>
              </a:rPr>
              <a:t> and see the following result.</a:t>
            </a:r>
            <a:endParaRPr lang="en-IN" sz="2000" dirty="0">
              <a:latin typeface="Times New Roman" panose="02020603050405020304" pitchFamily="18" charset="0"/>
              <a:cs typeface="Times New Roman" panose="02020603050405020304" pitchFamily="18" charset="0"/>
            </a:endParaRPr>
          </a:p>
        </p:txBody>
      </p:sp>
      <p:pic>
        <p:nvPicPr>
          <p:cNvPr id="9" name="Picture 8"/>
          <p:cNvPicPr>
            <a:picLocks noChangeAspect="1"/>
          </p:cNvPicPr>
          <p:nvPr/>
        </p:nvPicPr>
        <p:blipFill>
          <a:blip r:embed="rId2"/>
          <a:stretch>
            <a:fillRect/>
          </a:stretch>
        </p:blipFill>
        <p:spPr>
          <a:xfrm>
            <a:off x="2102759" y="3206970"/>
            <a:ext cx="6530906" cy="3007218"/>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42900" y="392086"/>
            <a:ext cx="11727802" cy="400110"/>
          </a:xfrm>
          <a:prstGeom prst="rect">
            <a:avLst/>
          </a:prstGeom>
          <a:noFill/>
        </p:spPr>
        <p:txBody>
          <a:bodyPr wrap="square">
            <a:spAutoFit/>
          </a:bodyPr>
          <a:lstStyle/>
          <a:p>
            <a:r>
              <a:rPr lang="en-US" sz="2000" b="0" i="0" dirty="0">
                <a:solidFill>
                  <a:srgbClr val="181717"/>
                </a:solidFill>
                <a:effectLst/>
                <a:latin typeface="Times New Roman" panose="02020603050405020304" pitchFamily="18" charset="0"/>
                <a:cs typeface="Times New Roman" panose="02020603050405020304" pitchFamily="18" charset="0"/>
              </a:rPr>
              <a:t>The same way, point your browser to </a:t>
            </a:r>
            <a:r>
              <a:rPr lang="en-US" sz="2000" b="0" i="1" dirty="0">
                <a:solidFill>
                  <a:srgbClr val="181717"/>
                </a:solidFill>
                <a:effectLst/>
                <a:latin typeface="Times New Roman" panose="02020603050405020304" pitchFamily="18" charset="0"/>
                <a:cs typeface="Times New Roman" panose="02020603050405020304" pitchFamily="18" charset="0"/>
              </a:rPr>
              <a:t>http://localhost:5000/student</a:t>
            </a:r>
            <a:r>
              <a:rPr lang="en-US" sz="2000" b="0" i="0" dirty="0">
                <a:solidFill>
                  <a:srgbClr val="181717"/>
                </a:solidFill>
                <a:effectLst/>
                <a:latin typeface="Times New Roman" panose="02020603050405020304" pitchFamily="18" charset="0"/>
                <a:cs typeface="Times New Roman" panose="02020603050405020304" pitchFamily="18" charset="0"/>
              </a:rPr>
              <a:t> and see the following result.</a:t>
            </a:r>
            <a:endParaRPr lang="en-IN" sz="2000" dirty="0">
              <a:latin typeface="Times New Roman" panose="02020603050405020304" pitchFamily="18" charset="0"/>
              <a:cs typeface="Times New Roman" panose="02020603050405020304" pitchFamily="18" charset="0"/>
            </a:endParaRPr>
          </a:p>
        </p:txBody>
      </p:sp>
      <p:pic>
        <p:nvPicPr>
          <p:cNvPr id="7" name="Picture 6"/>
          <p:cNvPicPr>
            <a:picLocks noChangeAspect="1"/>
          </p:cNvPicPr>
          <p:nvPr/>
        </p:nvPicPr>
        <p:blipFill>
          <a:blip r:embed="rId1"/>
          <a:stretch>
            <a:fillRect/>
          </a:stretch>
        </p:blipFill>
        <p:spPr>
          <a:xfrm>
            <a:off x="2593910" y="1075762"/>
            <a:ext cx="7184571" cy="337494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674913" y="1469485"/>
            <a:ext cx="10437845" cy="2308324"/>
          </a:xfrm>
          <a:prstGeom prst="rect">
            <a:avLst/>
          </a:prstGeom>
          <a:noFill/>
        </p:spPr>
        <p:txBody>
          <a:bodyPr wrap="square">
            <a:spAutoFit/>
          </a:bodyPr>
          <a:lstStyle/>
          <a:p>
            <a:r>
              <a:rPr lang="en-US" b="0" i="0" dirty="0">
                <a:solidFill>
                  <a:srgbClr val="374151"/>
                </a:solidFill>
                <a:effectLst/>
                <a:latin typeface="Söhne"/>
              </a:rPr>
              <a:t>The journey through creating a web server using Node.js delves into the heart of modern, scalable web development. Node.js, with its non-blocking, event-driven architecture, empowers developers to build high-performance applications, handling concurrent connections efficiently.</a:t>
            </a:r>
            <a:endParaRPr lang="en-US" b="0" i="0" dirty="0">
              <a:solidFill>
                <a:srgbClr val="374151"/>
              </a:solidFill>
              <a:effectLst/>
              <a:latin typeface="Söhne"/>
            </a:endParaRPr>
          </a:p>
          <a:p>
            <a:endParaRPr lang="en-US" dirty="0">
              <a:solidFill>
                <a:srgbClr val="374151"/>
              </a:solidFill>
              <a:latin typeface="Söhne"/>
            </a:endParaRPr>
          </a:p>
          <a:p>
            <a:r>
              <a:rPr lang="en-US" b="0" i="0" dirty="0">
                <a:solidFill>
                  <a:srgbClr val="374151"/>
                </a:solidFill>
                <a:effectLst/>
                <a:latin typeface="Söhne"/>
              </a:rPr>
              <a:t>In conclusion, creating a web server with Node.js is not just a technical endeavor; it's an exploration of a technology that has transformed the landscape of server-side development. As you embark on your Node.js journey, remember that it is a tool that empowers innovation and creativity, allowing you to build robust, scalable, and high-performance applications. </a:t>
            </a:r>
            <a:endParaRPr lang="en-IN" dirty="0"/>
          </a:p>
        </p:txBody>
      </p:sp>
      <p:sp>
        <p:nvSpPr>
          <p:cNvPr id="4" name="Title 3"/>
          <p:cNvSpPr>
            <a:spLocks noGrp="1"/>
          </p:cNvSpPr>
          <p:nvPr>
            <p:ph type="title"/>
          </p:nvPr>
        </p:nvSpPr>
        <p:spPr>
          <a:xfrm>
            <a:off x="674914" y="74963"/>
            <a:ext cx="10058400" cy="1188720"/>
          </a:xfrm>
        </p:spPr>
        <p:txBody>
          <a:bodyPr/>
          <a:lstStyle/>
          <a:p>
            <a:r>
              <a:rPr lang="en-IN" dirty="0"/>
              <a:t>Conclusion:</a:t>
            </a:r>
            <a:endParaRPr lang="en-IN"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4098" name="Picture 2" descr="Achievers Employees, We Appreciate You | Engage Blo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021" y="1221873"/>
            <a:ext cx="10058400" cy="1188720"/>
          </a:xfrm>
        </p:spPr>
        <p:txBody>
          <a:bodyPr>
            <a:normAutofit fontScale="90000"/>
          </a:bodyPr>
          <a:lstStyle/>
          <a:p>
            <a:r>
              <a:rPr lang="en-US" dirty="0"/>
              <a:t>Contents</a:t>
            </a:r>
            <a:br>
              <a:rPr lang="en-US" dirty="0"/>
            </a:br>
            <a:br>
              <a:rPr lang="en-US" dirty="0"/>
            </a:br>
            <a:endParaRPr lang="en-US" dirty="0"/>
          </a:p>
        </p:txBody>
      </p:sp>
      <p:sp>
        <p:nvSpPr>
          <p:cNvPr id="6" name="TextBox 5"/>
          <p:cNvSpPr txBox="1"/>
          <p:nvPr/>
        </p:nvSpPr>
        <p:spPr>
          <a:xfrm>
            <a:off x="311021" y="2270092"/>
            <a:ext cx="8950960" cy="1938992"/>
          </a:xfrm>
          <a:prstGeom prst="rect">
            <a:avLst/>
          </a:prstGeom>
          <a:noFill/>
        </p:spPr>
        <p:txBody>
          <a:bodyPr wrap="square" rtlCol="0">
            <a:spAutoFit/>
          </a:bodyPr>
          <a:lstStyle/>
          <a:p>
            <a:pPr marL="285750" indent="-285750">
              <a:buFont typeface="Wingdings" panose="05000000000000000000" pitchFamily="2" charset="2"/>
              <a:buChar char="Ø"/>
            </a:pPr>
            <a:r>
              <a:rPr lang="en-US" sz="2000" dirty="0"/>
              <a:t>Node JS</a:t>
            </a:r>
            <a:endParaRPr lang="en-US" sz="2000" dirty="0"/>
          </a:p>
          <a:p>
            <a:pPr marL="285750" indent="-285750">
              <a:buFont typeface="Wingdings" panose="05000000000000000000" pitchFamily="2" charset="2"/>
              <a:buChar char="Ø"/>
            </a:pPr>
            <a:r>
              <a:rPr lang="en-US" sz="2000" dirty="0"/>
              <a:t>What is web server</a:t>
            </a:r>
            <a:endParaRPr lang="en-US" sz="2000" dirty="0"/>
          </a:p>
          <a:p>
            <a:pPr marL="285750" indent="-285750">
              <a:buFont typeface="Wingdings" panose="05000000000000000000" pitchFamily="2" charset="2"/>
              <a:buChar char="Ø"/>
            </a:pPr>
            <a:r>
              <a:rPr lang="en-US" sz="2000" dirty="0"/>
              <a:t>Working of web server</a:t>
            </a:r>
            <a:endParaRPr lang="en-US" sz="2000" dirty="0"/>
          </a:p>
          <a:p>
            <a:pPr marL="285750" indent="-285750">
              <a:buFont typeface="Wingdings" panose="05000000000000000000" pitchFamily="2" charset="2"/>
              <a:buChar char="Ø"/>
            </a:pPr>
            <a:r>
              <a:rPr lang="en-US" sz="2000" dirty="0"/>
              <a:t>Creating a web server using node JS</a:t>
            </a:r>
            <a:endParaRPr lang="en-US" sz="2000" dirty="0"/>
          </a:p>
          <a:p>
            <a:pPr marL="285750" indent="-285750">
              <a:buFont typeface="Wingdings" panose="05000000000000000000" pitchFamily="2" charset="2"/>
              <a:buChar char="Ø"/>
            </a:pPr>
            <a:r>
              <a:rPr lang="en-US" sz="2000" dirty="0"/>
              <a:t>conclusion</a:t>
            </a:r>
            <a:endParaRPr lang="en-US" sz="2000" dirty="0"/>
          </a:p>
          <a:p>
            <a:pPr marL="285750" indent="-285750">
              <a:buFont typeface="Wingdings" panose="05000000000000000000" pitchFamily="2" charset="2"/>
              <a:buChar char="Ø"/>
            </a:pPr>
            <a:endParaRPr lang="en-IN" sz="2000" dirty="0"/>
          </a:p>
        </p:txBody>
      </p:sp>
      <p:pic>
        <p:nvPicPr>
          <p:cNvPr id="3" name="Picture 2"/>
          <p:cNvPicPr>
            <a:picLocks noChangeAspect="1"/>
          </p:cNvPicPr>
          <p:nvPr/>
        </p:nvPicPr>
        <p:blipFill>
          <a:blip r:embed="rId1"/>
          <a:stretch>
            <a:fillRect/>
          </a:stretch>
        </p:blipFill>
        <p:spPr>
          <a:xfrm>
            <a:off x="4870125" y="634481"/>
            <a:ext cx="6895778" cy="5402423"/>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258561" y="1343194"/>
            <a:ext cx="6350785" cy="3785652"/>
          </a:xfrm>
          <a:prstGeom prst="rect">
            <a:avLst/>
          </a:prstGeom>
          <a:noFill/>
        </p:spPr>
        <p:txBody>
          <a:bodyPr wrap="square" rtlCol="0">
            <a:spAutoFit/>
          </a:bodyPr>
          <a:lstStyle/>
          <a:p>
            <a:r>
              <a:rPr lang="en-IN" sz="2000" b="1" i="0" dirty="0">
                <a:solidFill>
                  <a:srgbClr val="273239"/>
                </a:solidFill>
                <a:effectLst/>
                <a:latin typeface="Times New Roman" panose="02020603050405020304" pitchFamily="18" charset="0"/>
                <a:cs typeface="Times New Roman" panose="02020603050405020304" pitchFamily="18" charset="0"/>
              </a:rPr>
              <a:t>Node JS</a:t>
            </a:r>
            <a:r>
              <a:rPr lang="en-IN" sz="2000" b="0" i="0" dirty="0">
                <a:solidFill>
                  <a:srgbClr val="273239"/>
                </a:solidFill>
                <a:effectLst/>
                <a:latin typeface="Times New Roman" panose="02020603050405020304" pitchFamily="18" charset="0"/>
                <a:cs typeface="Times New Roman" panose="02020603050405020304" pitchFamily="18" charset="0"/>
              </a:rPr>
              <a:t> is an open-source and cross-platform runtime environment built on Chrome’s V8 JavaScript engine for executing JavaScript code outside of a browser. It provides an event-driven, non-blocking (asynchronous) I/O and cross-platform runtime environment for building highly scalable server-side applications using JavaScript.</a:t>
            </a:r>
            <a:endParaRPr lang="en-IN" sz="2000" b="0" i="0" dirty="0">
              <a:solidFill>
                <a:srgbClr val="273239"/>
              </a:solidFill>
              <a:effectLst/>
              <a:latin typeface="Times New Roman" panose="02020603050405020304" pitchFamily="18" charset="0"/>
              <a:cs typeface="Times New Roman" panose="02020603050405020304" pitchFamily="18" charset="0"/>
            </a:endParaRPr>
          </a:p>
          <a:p>
            <a:endParaRPr lang="en-IN" sz="2000" b="0" i="0" dirty="0">
              <a:solidFill>
                <a:srgbClr val="273239"/>
              </a:solidFill>
              <a:effectLst/>
              <a:latin typeface="Times New Roman" panose="02020603050405020304" pitchFamily="18" charset="0"/>
              <a:cs typeface="Times New Roman" panose="02020603050405020304" pitchFamily="18" charset="0"/>
            </a:endParaRPr>
          </a:p>
          <a:p>
            <a:r>
              <a:rPr lang="en-US" sz="2000" b="0" i="0" dirty="0">
                <a:solidFill>
                  <a:srgbClr val="273239"/>
                </a:solidFill>
                <a:effectLst/>
                <a:latin typeface="Times New Roman" panose="02020603050405020304" pitchFamily="18" charset="0"/>
                <a:cs typeface="Times New Roman" panose="02020603050405020304" pitchFamily="18" charset="0"/>
              </a:rPr>
              <a:t>Most people are confused and understand it’s a framework or a programing language. We often use NodeJS for building back-end services like APIs, Web App, or Mobile App. It’s utilized in production by large companies like </a:t>
            </a:r>
            <a:r>
              <a:rPr lang="en-US" sz="2000" b="0" i="0" dirty="0" err="1">
                <a:solidFill>
                  <a:srgbClr val="273239"/>
                </a:solidFill>
                <a:effectLst/>
                <a:latin typeface="Times New Roman" panose="02020603050405020304" pitchFamily="18" charset="0"/>
                <a:cs typeface="Times New Roman" panose="02020603050405020304" pitchFamily="18" charset="0"/>
              </a:rPr>
              <a:t>Paypal</a:t>
            </a:r>
            <a:r>
              <a:rPr lang="en-US" sz="2000" b="0" i="0" dirty="0">
                <a:solidFill>
                  <a:srgbClr val="273239"/>
                </a:solidFill>
                <a:effectLst/>
                <a:latin typeface="Times New Roman" panose="02020603050405020304" pitchFamily="18" charset="0"/>
                <a:cs typeface="Times New Roman" panose="02020603050405020304" pitchFamily="18" charset="0"/>
              </a:rPr>
              <a:t>, Uber, Netflix, Walmart, etc.</a:t>
            </a:r>
            <a:endParaRPr lang="en-IN" sz="2000" dirty="0">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1"/>
          <a:stretch>
            <a:fillRect/>
          </a:stretch>
        </p:blipFill>
        <p:spPr>
          <a:xfrm>
            <a:off x="6833937" y="1073726"/>
            <a:ext cx="5221162" cy="4133461"/>
          </a:xfrm>
          <a:prstGeom prst="rect">
            <a:avLst/>
          </a:prstGeom>
        </p:spPr>
      </p:pic>
      <p:sp>
        <p:nvSpPr>
          <p:cNvPr id="4" name="Title 3"/>
          <p:cNvSpPr>
            <a:spLocks noGrp="1"/>
          </p:cNvSpPr>
          <p:nvPr>
            <p:ph type="title"/>
          </p:nvPr>
        </p:nvSpPr>
        <p:spPr>
          <a:xfrm>
            <a:off x="258561" y="0"/>
            <a:ext cx="10058400" cy="1188720"/>
          </a:xfrm>
        </p:spPr>
        <p:txBody>
          <a:bodyPr/>
          <a:lstStyle/>
          <a:p>
            <a:r>
              <a:rPr lang="en-IN" dirty="0"/>
              <a:t>What is Node JS….!?</a:t>
            </a:r>
            <a:endParaRPr lang="en-IN"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242596"/>
            <a:ext cx="10972800" cy="1260158"/>
          </a:xfrm>
        </p:spPr>
        <p:txBody>
          <a:bodyPr/>
          <a:lstStyle/>
          <a:p>
            <a:r>
              <a:rPr lang="en-US" dirty="0"/>
              <a:t>what is web server?</a:t>
            </a:r>
            <a:br>
              <a:rPr lang="en-US" dirty="0"/>
            </a:br>
            <a:endParaRPr lang="en-US" dirty="0"/>
          </a:p>
        </p:txBody>
      </p:sp>
      <p:sp>
        <p:nvSpPr>
          <p:cNvPr id="9" name="TextBox 8"/>
          <p:cNvSpPr txBox="1"/>
          <p:nvPr/>
        </p:nvSpPr>
        <p:spPr>
          <a:xfrm>
            <a:off x="533400" y="1050005"/>
            <a:ext cx="11204510" cy="3170099"/>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A web server is software and hardware that uses HTTP (Hypertext Transfer Protocol) and other protocols to respond to client requests made over the World Wide Web. The main job of a web server is to display website content through storing, processing and delivering webpages to users. Besides HTTP, web servers also support SMTP (Simple Mail Transfer Protocol) and FTP (File Transfer Protocol), used for email, file transfer and storage.</a:t>
            </a:r>
            <a:endParaRPr lang="en-US" sz="2000" dirty="0">
              <a:latin typeface="Times New Roman" panose="02020603050405020304" pitchFamily="18" charset="0"/>
              <a:cs typeface="Times New Roman" panose="02020603050405020304" pitchFamily="18" charset="0"/>
            </a:endParaRPr>
          </a:p>
          <a:p>
            <a:r>
              <a:rPr lang="en-IN" sz="2000" b="1" i="0" dirty="0">
                <a:solidFill>
                  <a:srgbClr val="323232"/>
                </a:solidFill>
                <a:effectLst/>
                <a:latin typeface="Times New Roman" panose="02020603050405020304" pitchFamily="18" charset="0"/>
                <a:cs typeface="Times New Roman" panose="02020603050405020304" pitchFamily="18" charset="0"/>
              </a:rPr>
              <a:t>Examples of web server</a:t>
            </a:r>
            <a:endParaRPr lang="en-IN" sz="2000" b="1" i="0" dirty="0">
              <a:solidFill>
                <a:srgbClr val="323232"/>
              </a:solidFill>
              <a:effectLst/>
              <a:latin typeface="Times New Roman" panose="02020603050405020304" pitchFamily="18" charset="0"/>
              <a:cs typeface="Times New Roman" panose="02020603050405020304" pitchFamily="18" charset="0"/>
            </a:endParaRPr>
          </a:p>
          <a:p>
            <a:pPr algn="l">
              <a:buFont typeface="Arial" panose="020B0604020202020204" pitchFamily="34" charset="0"/>
              <a:buChar char="•"/>
            </a:pPr>
            <a:r>
              <a:rPr lang="en-US" sz="2000" b="0" i="0" dirty="0">
                <a:solidFill>
                  <a:srgbClr val="666666"/>
                </a:solidFill>
                <a:effectLst/>
                <a:latin typeface="Times New Roman" panose="02020603050405020304" pitchFamily="18" charset="0"/>
                <a:cs typeface="Times New Roman" panose="02020603050405020304" pitchFamily="18" charset="0"/>
              </a:rPr>
              <a:t>sending and receiving emails;</a:t>
            </a:r>
            <a:endParaRPr lang="en-US" sz="2000" b="0" i="0" dirty="0">
              <a:solidFill>
                <a:srgbClr val="666666"/>
              </a:solidFill>
              <a:effectLst/>
              <a:latin typeface="Times New Roman" panose="02020603050405020304" pitchFamily="18" charset="0"/>
              <a:cs typeface="Times New Roman" panose="02020603050405020304" pitchFamily="18" charset="0"/>
            </a:endParaRPr>
          </a:p>
          <a:p>
            <a:pPr algn="l">
              <a:buFont typeface="Arial" panose="020B0604020202020204" pitchFamily="34" charset="0"/>
              <a:buChar char="•"/>
            </a:pPr>
            <a:r>
              <a:rPr lang="en-US" sz="2000" b="0" i="0" dirty="0">
                <a:solidFill>
                  <a:srgbClr val="666666"/>
                </a:solidFill>
                <a:effectLst/>
                <a:latin typeface="Times New Roman" panose="02020603050405020304" pitchFamily="18" charset="0"/>
                <a:cs typeface="Times New Roman" panose="02020603050405020304" pitchFamily="18" charset="0"/>
              </a:rPr>
              <a:t>downloading requests for File Transfer Protocol (FTP) files; and</a:t>
            </a:r>
            <a:endParaRPr lang="en-US" sz="2000" b="0" i="0" dirty="0">
              <a:solidFill>
                <a:srgbClr val="666666"/>
              </a:solidFill>
              <a:effectLst/>
              <a:latin typeface="Times New Roman" panose="02020603050405020304" pitchFamily="18" charset="0"/>
              <a:cs typeface="Times New Roman" panose="02020603050405020304" pitchFamily="18" charset="0"/>
            </a:endParaRPr>
          </a:p>
          <a:p>
            <a:pPr algn="l">
              <a:buFont typeface="Arial" panose="020B0604020202020204" pitchFamily="34" charset="0"/>
              <a:buChar char="•"/>
            </a:pPr>
            <a:r>
              <a:rPr lang="en-US" sz="2000" b="0" i="0" dirty="0">
                <a:solidFill>
                  <a:srgbClr val="666666"/>
                </a:solidFill>
                <a:effectLst/>
                <a:latin typeface="Times New Roman" panose="02020603050405020304" pitchFamily="18" charset="0"/>
                <a:cs typeface="Times New Roman" panose="02020603050405020304" pitchFamily="18" charset="0"/>
              </a:rPr>
              <a:t>building and publishing webpages.</a:t>
            </a:r>
            <a:endParaRPr lang="en-US" sz="2000" b="0" i="0" dirty="0">
              <a:solidFill>
                <a:srgbClr val="666666"/>
              </a:solidFill>
              <a:effectLst/>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1"/>
          <a:stretch>
            <a:fillRect/>
          </a:stretch>
        </p:blipFill>
        <p:spPr>
          <a:xfrm>
            <a:off x="2102663" y="4220104"/>
            <a:ext cx="8440927" cy="2213747"/>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6706" y="109175"/>
            <a:ext cx="10058400" cy="1188720"/>
          </a:xfrm>
        </p:spPr>
        <p:txBody>
          <a:bodyPr/>
          <a:lstStyle/>
          <a:p>
            <a:r>
              <a:rPr lang="en-US" dirty="0"/>
              <a:t>How do Web servers work?</a:t>
            </a:r>
            <a:endParaRPr lang="en-US" dirty="0"/>
          </a:p>
        </p:txBody>
      </p:sp>
      <p:sp>
        <p:nvSpPr>
          <p:cNvPr id="9" name="TextBox 8"/>
          <p:cNvSpPr txBox="1"/>
          <p:nvPr/>
        </p:nvSpPr>
        <p:spPr>
          <a:xfrm>
            <a:off x="396033" y="1634467"/>
            <a:ext cx="11013440" cy="1015663"/>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A page on the internet can be viewed, when the browser requests it from the web server and the web server responds with that page. A simple diagrammatic representation of this is given below in the figure: </a:t>
            </a:r>
            <a:endParaRPr lang="en-US" sz="2000" dirty="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p:txBody>
      </p:sp>
      <p:pic>
        <p:nvPicPr>
          <p:cNvPr id="2050" name="Picture 2" descr="Lightbox"/>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3386773" y="2894370"/>
            <a:ext cx="3918267" cy="353185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365760" y="548640"/>
            <a:ext cx="11419840" cy="5631180"/>
          </a:xfrm>
          <a:prstGeom prst="rect">
            <a:avLst/>
          </a:prstGeom>
          <a:noFill/>
        </p:spPr>
        <p:txBody>
          <a:bodyPr wrap="square" rtlCol="0">
            <a:spAutoFit/>
          </a:bodyPr>
          <a:lstStyle/>
          <a:p>
            <a:pPr algn="just"/>
            <a:r>
              <a:rPr lang="en-US" sz="2000" dirty="0">
                <a:solidFill>
                  <a:schemeClr val="tx2"/>
                </a:solidFill>
                <a:latin typeface="Times New Roman" panose="02020603050405020304" pitchFamily="18" charset="0"/>
                <a:cs typeface="Times New Roman" panose="02020603050405020304" pitchFamily="18" charset="0"/>
              </a:rPr>
              <a:t>The simple process consists of 4 steps, they are: </a:t>
            </a:r>
            <a:endParaRPr lang="en-US" sz="2000" dirty="0">
              <a:solidFill>
                <a:schemeClr val="tx2"/>
              </a:solidFill>
              <a:latin typeface="Times New Roman" panose="02020603050405020304" pitchFamily="18" charset="0"/>
              <a:cs typeface="Times New Roman" panose="02020603050405020304" pitchFamily="18" charset="0"/>
            </a:endParaRPr>
          </a:p>
          <a:p>
            <a:pPr algn="just"/>
            <a:endParaRPr lang="en-US" sz="2000" b="1" dirty="0">
              <a:solidFill>
                <a:schemeClr val="tx2"/>
              </a:solidFill>
              <a:latin typeface="Times New Roman" panose="02020603050405020304" pitchFamily="18" charset="0"/>
              <a:cs typeface="Times New Roman" panose="02020603050405020304" pitchFamily="18" charset="0"/>
            </a:endParaRPr>
          </a:p>
          <a:p>
            <a:pPr algn="just"/>
            <a:r>
              <a:rPr lang="en-US" sz="2000" b="1" dirty="0">
                <a:solidFill>
                  <a:schemeClr val="tx2"/>
                </a:solidFill>
                <a:latin typeface="Times New Roman" panose="02020603050405020304" pitchFamily="18" charset="0"/>
                <a:cs typeface="Times New Roman" panose="02020603050405020304" pitchFamily="18" charset="0"/>
              </a:rPr>
              <a:t>Obtaining the IP Address from the domain name: </a:t>
            </a:r>
            <a:r>
              <a:rPr lang="en-US" sz="2000" dirty="0">
                <a:solidFill>
                  <a:schemeClr val="tx2"/>
                </a:solidFill>
                <a:latin typeface="Times New Roman" panose="02020603050405020304" pitchFamily="18" charset="0"/>
                <a:cs typeface="Times New Roman" panose="02020603050405020304" pitchFamily="18" charset="0"/>
              </a:rPr>
              <a:t>Our web browser first obtains the IP address the domain name  resolves to. It can obtain the IP address in 2 ways- </a:t>
            </a:r>
            <a:endParaRPr lang="en-US" sz="2000" dirty="0">
              <a:solidFill>
                <a:schemeClr val="tx2"/>
              </a:solidFill>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sz="2000" dirty="0">
                <a:solidFill>
                  <a:schemeClr val="tx2"/>
                </a:solidFill>
                <a:latin typeface="Times New Roman" panose="02020603050405020304" pitchFamily="18" charset="0"/>
                <a:cs typeface="Times New Roman" panose="02020603050405020304" pitchFamily="18" charset="0"/>
              </a:rPr>
              <a:t>	By searching in its cache.</a:t>
            </a:r>
            <a:endParaRPr lang="en-US" sz="2000" dirty="0">
              <a:solidFill>
                <a:schemeClr val="tx2"/>
              </a:solidFill>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sz="2000" dirty="0">
                <a:solidFill>
                  <a:schemeClr val="tx2"/>
                </a:solidFill>
                <a:latin typeface="Times New Roman" panose="02020603050405020304" pitchFamily="18" charset="0"/>
                <a:cs typeface="Times New Roman" panose="02020603050405020304" pitchFamily="18" charset="0"/>
              </a:rPr>
              <a:t>	By requesting one or more DNS (Domain Name System) Servers.</a:t>
            </a:r>
            <a:endParaRPr lang="en-US" sz="2000" dirty="0">
              <a:solidFill>
                <a:schemeClr val="tx2"/>
              </a:solidFill>
              <a:latin typeface="Times New Roman" panose="02020603050405020304" pitchFamily="18" charset="0"/>
              <a:cs typeface="Times New Roman" panose="02020603050405020304" pitchFamily="18" charset="0"/>
            </a:endParaRPr>
          </a:p>
          <a:p>
            <a:pPr algn="just"/>
            <a:r>
              <a:rPr lang="en-US" sz="2000" b="1" dirty="0">
                <a:solidFill>
                  <a:schemeClr val="tx2"/>
                </a:solidFill>
                <a:latin typeface="Times New Roman" panose="02020603050405020304" pitchFamily="18" charset="0"/>
                <a:cs typeface="Times New Roman" panose="02020603050405020304" pitchFamily="18" charset="0"/>
              </a:rPr>
              <a:t>Browser requests the full URL: </a:t>
            </a:r>
            <a:r>
              <a:rPr lang="en-US" sz="2000" dirty="0">
                <a:solidFill>
                  <a:schemeClr val="tx2"/>
                </a:solidFill>
                <a:latin typeface="Times New Roman" panose="02020603050405020304" pitchFamily="18" charset="0"/>
                <a:cs typeface="Times New Roman" panose="02020603050405020304" pitchFamily="18" charset="0"/>
              </a:rPr>
              <a:t>After knowing the IP Address, the browser now demands a full URL from the web server.</a:t>
            </a:r>
            <a:endParaRPr lang="en-US" sz="2000" dirty="0">
              <a:solidFill>
                <a:schemeClr val="tx2"/>
              </a:solidFill>
              <a:latin typeface="Times New Roman" panose="02020603050405020304" pitchFamily="18" charset="0"/>
              <a:cs typeface="Times New Roman" panose="02020603050405020304" pitchFamily="18" charset="0"/>
            </a:endParaRPr>
          </a:p>
          <a:p>
            <a:pPr algn="just"/>
            <a:r>
              <a:rPr lang="en-US" sz="2000" b="1" dirty="0">
                <a:solidFill>
                  <a:schemeClr val="tx2"/>
                </a:solidFill>
                <a:latin typeface="Times New Roman" panose="02020603050405020304" pitchFamily="18" charset="0"/>
                <a:cs typeface="Times New Roman" panose="02020603050405020304" pitchFamily="18" charset="0"/>
              </a:rPr>
              <a:t>The web server responds to request: </a:t>
            </a:r>
            <a:r>
              <a:rPr lang="en-US" sz="2000" dirty="0">
                <a:solidFill>
                  <a:schemeClr val="tx2"/>
                </a:solidFill>
                <a:latin typeface="Times New Roman" panose="02020603050405020304" pitchFamily="18" charset="0"/>
                <a:cs typeface="Times New Roman" panose="02020603050405020304" pitchFamily="18" charset="0"/>
              </a:rPr>
              <a:t>The web server responds to the browser by sending the desired pages, and in case, the pages do not exist or some other error occurs, it will send the appropriate error message.</a:t>
            </a:r>
            <a:endParaRPr lang="en-US" sz="2000" dirty="0">
              <a:solidFill>
                <a:schemeClr val="tx2"/>
              </a:solidFill>
              <a:latin typeface="Times New Roman" panose="02020603050405020304" pitchFamily="18" charset="0"/>
              <a:cs typeface="Times New Roman" panose="02020603050405020304" pitchFamily="18" charset="0"/>
            </a:endParaRPr>
          </a:p>
          <a:p>
            <a:pPr algn="just"/>
            <a:r>
              <a:rPr lang="en-US" sz="2000" b="1" dirty="0">
                <a:solidFill>
                  <a:schemeClr val="tx2"/>
                </a:solidFill>
                <a:latin typeface="Times New Roman" panose="02020603050405020304" pitchFamily="18" charset="0"/>
                <a:cs typeface="Times New Roman" panose="02020603050405020304" pitchFamily="18" charset="0"/>
              </a:rPr>
              <a:t>The browser displays the web page: </a:t>
            </a:r>
            <a:r>
              <a:rPr lang="en-US" sz="2000" dirty="0">
                <a:solidFill>
                  <a:schemeClr val="tx2"/>
                </a:solidFill>
                <a:latin typeface="Times New Roman" panose="02020603050405020304" pitchFamily="18" charset="0"/>
                <a:cs typeface="Times New Roman" panose="02020603050405020304" pitchFamily="18" charset="0"/>
              </a:rPr>
              <a:t>The Browser finally gets the webpages and displays it, or displays the error message.</a:t>
            </a:r>
            <a:endParaRPr lang="en-US" sz="2000" dirty="0">
              <a:solidFill>
                <a:schemeClr val="tx2"/>
              </a:solidFill>
              <a:latin typeface="Times New Roman" panose="02020603050405020304" pitchFamily="18" charset="0"/>
              <a:cs typeface="Times New Roman" panose="02020603050405020304" pitchFamily="18" charset="0"/>
            </a:endParaRPr>
          </a:p>
          <a:p>
            <a:pPr algn="just"/>
            <a:endParaRPr lang="en-US" sz="2000" dirty="0">
              <a:solidFill>
                <a:schemeClr val="tx2"/>
              </a:solidFill>
              <a:latin typeface="Times New Roman" panose="02020603050405020304" pitchFamily="18" charset="0"/>
              <a:cs typeface="Times New Roman" panose="02020603050405020304" pitchFamily="18" charset="0"/>
            </a:endParaRPr>
          </a:p>
          <a:p>
            <a:pPr algn="just"/>
            <a:r>
              <a:rPr lang="en-US" sz="2000" b="1" dirty="0">
                <a:solidFill>
                  <a:schemeClr val="tx2"/>
                </a:solidFill>
                <a:latin typeface="Times New Roman" panose="02020603050405020304" pitchFamily="18" charset="0"/>
                <a:cs typeface="Times New Roman" panose="02020603050405020304" pitchFamily="18" charset="0"/>
              </a:rPr>
              <a:t>Popular Web Servers: </a:t>
            </a:r>
            <a:r>
              <a:rPr lang="en-US" sz="2000" dirty="0">
                <a:solidFill>
                  <a:schemeClr val="tx2"/>
                </a:solidFill>
                <a:latin typeface="Times New Roman" panose="02020603050405020304" pitchFamily="18" charset="0"/>
                <a:cs typeface="Times New Roman" panose="02020603050405020304" pitchFamily="18" charset="0"/>
              </a:rPr>
              <a:t>There are quite a few web servers available, like, Apache, Microsoft IIS, Nginx Web Server, and LightSpeed Web Server.</a:t>
            </a:r>
            <a:endParaRPr lang="en-US" sz="2000" dirty="0">
              <a:solidFill>
                <a:schemeClr val="tx2"/>
              </a:solidFill>
              <a:latin typeface="Times New Roman" panose="02020603050405020304" pitchFamily="18" charset="0"/>
              <a:cs typeface="Times New Roman" panose="02020603050405020304" pitchFamily="18" charset="0"/>
            </a:endParaRPr>
          </a:p>
          <a:p>
            <a:pPr algn="just"/>
            <a:r>
              <a:rPr lang="en-US" sz="2000" dirty="0">
                <a:solidFill>
                  <a:schemeClr val="tx2"/>
                </a:solidFill>
                <a:latin typeface="Times New Roman" panose="02020603050405020304" pitchFamily="18" charset="0"/>
                <a:cs typeface="Times New Roman" panose="02020603050405020304" pitchFamily="18" charset="0"/>
              </a:rPr>
              <a:t>But, the two most popular ones are- </a:t>
            </a:r>
            <a:endParaRPr lang="en-US" sz="2000" dirty="0">
              <a:solidFill>
                <a:schemeClr val="tx2"/>
              </a:solidFill>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IN" sz="2000" dirty="0">
                <a:solidFill>
                  <a:schemeClr val="tx2"/>
                </a:solidFill>
                <a:latin typeface="Times New Roman" panose="02020603050405020304" pitchFamily="18" charset="0"/>
                <a:cs typeface="Times New Roman" panose="02020603050405020304" pitchFamily="18" charset="0"/>
              </a:rPr>
              <a:t>Apache HTTP Server</a:t>
            </a:r>
            <a:endParaRPr lang="en-IN" sz="2000" dirty="0">
              <a:solidFill>
                <a:schemeClr val="tx2"/>
              </a:solidFill>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IN" sz="2000" dirty="0">
                <a:solidFill>
                  <a:schemeClr val="tx2"/>
                </a:solidFill>
                <a:latin typeface="Times New Roman" panose="02020603050405020304" pitchFamily="18" charset="0"/>
                <a:cs typeface="Times New Roman" panose="02020603050405020304" pitchFamily="18" charset="0"/>
              </a:rPr>
              <a:t>Microsoft Internet Information Service</a:t>
            </a:r>
            <a:endParaRPr lang="en-IN" sz="2000" dirty="0">
              <a:solidFill>
                <a:schemeClr val="tx2"/>
              </a:solidFill>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270173" y="1051878"/>
            <a:ext cx="11355770" cy="3785652"/>
          </a:xfrm>
          <a:prstGeom prst="rect">
            <a:avLst/>
          </a:prstGeom>
          <a:noFill/>
        </p:spPr>
        <p:txBody>
          <a:bodyPr wrap="square" rtlCol="0">
            <a:spAutoFit/>
          </a:bodyPr>
          <a:lstStyle/>
          <a:p>
            <a:r>
              <a:rPr lang="en-US" sz="2000" dirty="0">
                <a:solidFill>
                  <a:schemeClr val="tx2"/>
                </a:solidFill>
                <a:latin typeface="Times New Roman" panose="02020603050405020304" pitchFamily="18" charset="0"/>
                <a:cs typeface="Times New Roman" panose="02020603050405020304" pitchFamily="18" charset="0"/>
              </a:rPr>
              <a:t>There are mainly two ways as follows:</a:t>
            </a:r>
            <a:endParaRPr lang="en-US" sz="2000" dirty="0">
              <a:solidFill>
                <a:schemeClr val="tx2"/>
              </a:solidFill>
              <a:latin typeface="Times New Roman" panose="02020603050405020304" pitchFamily="18" charset="0"/>
              <a:cs typeface="Times New Roman" panose="02020603050405020304" pitchFamily="18" charset="0"/>
            </a:endParaRPr>
          </a:p>
          <a:p>
            <a:r>
              <a:rPr lang="en-US" sz="2000" dirty="0">
                <a:solidFill>
                  <a:schemeClr val="tx2"/>
                </a:solidFill>
                <a:latin typeface="Times New Roman" panose="02020603050405020304" pitchFamily="18" charset="0"/>
                <a:cs typeface="Times New Roman" panose="02020603050405020304" pitchFamily="18" charset="0"/>
              </a:rPr>
              <a:t>Using</a:t>
            </a:r>
            <a:r>
              <a:rPr lang="en-US" sz="2000" b="1" dirty="0">
                <a:solidFill>
                  <a:schemeClr val="tx2"/>
                </a:solidFill>
                <a:latin typeface="Times New Roman" panose="02020603050405020304" pitchFamily="18" charset="0"/>
                <a:cs typeface="Times New Roman" panose="02020603050405020304" pitchFamily="18" charset="0"/>
              </a:rPr>
              <a:t> http </a:t>
            </a:r>
            <a:r>
              <a:rPr lang="en-US" sz="2000" dirty="0">
                <a:solidFill>
                  <a:schemeClr val="tx2"/>
                </a:solidFill>
                <a:latin typeface="Times New Roman" panose="02020603050405020304" pitchFamily="18" charset="0"/>
                <a:cs typeface="Times New Roman" panose="02020603050405020304" pitchFamily="18" charset="0"/>
              </a:rPr>
              <a:t>inbuilt module</a:t>
            </a:r>
            <a:endParaRPr lang="en-US" sz="2000" dirty="0">
              <a:solidFill>
                <a:schemeClr val="tx2"/>
              </a:solidFill>
              <a:latin typeface="Times New Roman" panose="02020603050405020304" pitchFamily="18" charset="0"/>
              <a:cs typeface="Times New Roman" panose="02020603050405020304" pitchFamily="18" charset="0"/>
            </a:endParaRPr>
          </a:p>
          <a:p>
            <a:r>
              <a:rPr lang="en-US" sz="2000" dirty="0">
                <a:solidFill>
                  <a:schemeClr val="tx2"/>
                </a:solidFill>
                <a:latin typeface="Times New Roman" panose="02020603050405020304" pitchFamily="18" charset="0"/>
                <a:cs typeface="Times New Roman" panose="02020603050405020304" pitchFamily="18" charset="0"/>
              </a:rPr>
              <a:t>Using </a:t>
            </a:r>
            <a:r>
              <a:rPr lang="en-US" sz="2000" b="1" dirty="0">
                <a:solidFill>
                  <a:schemeClr val="tx2"/>
                </a:solidFill>
                <a:latin typeface="Times New Roman" panose="02020603050405020304" pitchFamily="18" charset="0"/>
                <a:cs typeface="Times New Roman" panose="02020603050405020304" pitchFamily="18" charset="0"/>
              </a:rPr>
              <a:t>express </a:t>
            </a:r>
            <a:r>
              <a:rPr lang="en-US" sz="2000" dirty="0">
                <a:solidFill>
                  <a:schemeClr val="tx2"/>
                </a:solidFill>
                <a:latin typeface="Times New Roman" panose="02020603050405020304" pitchFamily="18" charset="0"/>
                <a:cs typeface="Times New Roman" panose="02020603050405020304" pitchFamily="18" charset="0"/>
              </a:rPr>
              <a:t>third party module</a:t>
            </a:r>
            <a:endParaRPr lang="en-US" sz="2000" dirty="0">
              <a:solidFill>
                <a:schemeClr val="tx2"/>
              </a:solidFill>
              <a:latin typeface="Times New Roman" panose="02020603050405020304" pitchFamily="18" charset="0"/>
              <a:cs typeface="Times New Roman" panose="02020603050405020304" pitchFamily="18" charset="0"/>
            </a:endParaRPr>
          </a:p>
          <a:p>
            <a:endParaRPr lang="en-US" sz="2000" dirty="0">
              <a:solidFill>
                <a:schemeClr val="tx2"/>
              </a:solidFill>
              <a:latin typeface="Times New Roman" panose="02020603050405020304" pitchFamily="18" charset="0"/>
              <a:cs typeface="Times New Roman" panose="02020603050405020304" pitchFamily="18" charset="0"/>
            </a:endParaRPr>
          </a:p>
          <a:p>
            <a:r>
              <a:rPr lang="en-US" sz="2000" b="1" dirty="0">
                <a:solidFill>
                  <a:schemeClr val="tx2"/>
                </a:solidFill>
                <a:latin typeface="Times New Roman" panose="02020603050405020304" pitchFamily="18" charset="0"/>
                <a:cs typeface="Times New Roman" panose="02020603050405020304" pitchFamily="18" charset="0"/>
              </a:rPr>
              <a:t>Using http module: </a:t>
            </a:r>
            <a:endParaRPr lang="en-US" sz="2000" b="1" dirty="0">
              <a:solidFill>
                <a:schemeClr val="tx2"/>
              </a:solidFill>
              <a:latin typeface="Times New Roman" panose="02020603050405020304" pitchFamily="18" charset="0"/>
              <a:cs typeface="Times New Roman" panose="02020603050405020304" pitchFamily="18" charset="0"/>
            </a:endParaRPr>
          </a:p>
          <a:p>
            <a:r>
              <a:rPr lang="en-US" sz="2000" dirty="0">
                <a:solidFill>
                  <a:schemeClr val="tx2"/>
                </a:solidFill>
                <a:latin typeface="Times New Roman" panose="02020603050405020304" pitchFamily="18" charset="0"/>
                <a:cs typeface="Times New Roman" panose="02020603050405020304" pitchFamily="18" charset="0"/>
              </a:rPr>
              <a:t>HTTP and HTTPS, these two inbuilt modules are used to create a simple server. The HTTPS module provides the feature of the encryption of communication with the help of the secure layer feature of this module. Whereas the HTTP module doesn’t provide the encryption of the data.</a:t>
            </a:r>
            <a:endParaRPr lang="en-US" sz="2000" dirty="0">
              <a:solidFill>
                <a:schemeClr val="tx2"/>
              </a:solidFill>
              <a:latin typeface="Times New Roman" panose="02020603050405020304" pitchFamily="18" charset="0"/>
              <a:cs typeface="Times New Roman" panose="02020603050405020304" pitchFamily="18" charset="0"/>
            </a:endParaRPr>
          </a:p>
          <a:p>
            <a:endParaRPr lang="en-US" sz="2000" dirty="0">
              <a:solidFill>
                <a:schemeClr val="tx2"/>
              </a:solidFill>
              <a:latin typeface="Times New Roman" panose="02020603050405020304" pitchFamily="18" charset="0"/>
              <a:cs typeface="Times New Roman" panose="02020603050405020304" pitchFamily="18" charset="0"/>
            </a:endParaRPr>
          </a:p>
          <a:p>
            <a:r>
              <a:rPr lang="en-US" sz="2000" b="1" dirty="0">
                <a:solidFill>
                  <a:schemeClr val="tx2"/>
                </a:solidFill>
                <a:latin typeface="Times New Roman" panose="02020603050405020304" pitchFamily="18" charset="0"/>
                <a:cs typeface="Times New Roman" panose="02020603050405020304" pitchFamily="18" charset="0"/>
              </a:rPr>
              <a:t>Using express module: </a:t>
            </a:r>
            <a:endParaRPr lang="en-US" sz="2000" b="1" dirty="0">
              <a:solidFill>
                <a:schemeClr val="tx2"/>
              </a:solidFill>
              <a:latin typeface="Times New Roman" panose="02020603050405020304" pitchFamily="18" charset="0"/>
              <a:cs typeface="Times New Roman" panose="02020603050405020304" pitchFamily="18" charset="0"/>
            </a:endParaRPr>
          </a:p>
          <a:p>
            <a:r>
              <a:rPr lang="en-US" sz="2000" dirty="0">
                <a:solidFill>
                  <a:schemeClr val="tx2"/>
                </a:solidFill>
                <a:latin typeface="Times New Roman" panose="02020603050405020304" pitchFamily="18" charset="0"/>
                <a:cs typeface="Times New Roman" panose="02020603050405020304" pitchFamily="18" charset="0"/>
              </a:rPr>
              <a:t>The express.js is one of the most powerful frameworks of the node.js that works on the upper layer of the http module. The main advantage of using express.js server is filtering the incoming requests by clients.</a:t>
            </a:r>
            <a:endParaRPr lang="en-IN" sz="2000" dirty="0">
              <a:solidFill>
                <a:schemeClr val="tx2"/>
              </a:solidFill>
              <a:latin typeface="Times New Roman" panose="02020603050405020304" pitchFamily="18" charset="0"/>
              <a:cs typeface="Times New Roman" panose="02020603050405020304" pitchFamily="18" charset="0"/>
            </a:endParaRPr>
          </a:p>
        </p:txBody>
      </p:sp>
      <p:sp>
        <p:nvSpPr>
          <p:cNvPr id="3" name="Title 2"/>
          <p:cNvSpPr>
            <a:spLocks noGrp="1"/>
          </p:cNvSpPr>
          <p:nvPr>
            <p:ph type="title"/>
          </p:nvPr>
        </p:nvSpPr>
        <p:spPr>
          <a:xfrm>
            <a:off x="270173" y="93307"/>
            <a:ext cx="10058400" cy="1188720"/>
          </a:xfrm>
        </p:spPr>
        <p:txBody>
          <a:bodyPr/>
          <a:lstStyle/>
          <a:p>
            <a:r>
              <a:rPr lang="en-IN" dirty="0"/>
              <a:t>Creating a web server using Node JS</a:t>
            </a:r>
            <a:br>
              <a:rPr lang="en-IN" dirty="0"/>
            </a:br>
            <a:endParaRPr lang="en-IN"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p:cNvSpPr>
            <a:spLocks noGrp="1"/>
          </p:cNvSpPr>
          <p:nvPr>
            <p:ph type="title"/>
          </p:nvPr>
        </p:nvSpPr>
        <p:spPr>
          <a:xfrm>
            <a:off x="541275" y="215122"/>
            <a:ext cx="10058400" cy="1188720"/>
          </a:xfrm>
        </p:spPr>
        <p:txBody>
          <a:bodyPr/>
          <a:lstStyle/>
          <a:p>
            <a:r>
              <a:rPr lang="en-IN" dirty="0"/>
              <a:t>Create Node JS web server</a:t>
            </a:r>
            <a:br>
              <a:rPr lang="en-IN" dirty="0"/>
            </a:br>
            <a:endParaRPr lang="en-IN" dirty="0"/>
          </a:p>
        </p:txBody>
      </p:sp>
      <p:sp>
        <p:nvSpPr>
          <p:cNvPr id="13" name="Content Placeholder 12"/>
          <p:cNvSpPr>
            <a:spLocks noGrp="1"/>
          </p:cNvSpPr>
          <p:nvPr>
            <p:ph idx="1"/>
          </p:nvPr>
        </p:nvSpPr>
        <p:spPr/>
        <p:txBody>
          <a:bodyPr/>
          <a:lstStyle/>
          <a:p>
            <a:endParaRPr lang="en-IN" dirty="0"/>
          </a:p>
        </p:txBody>
      </p:sp>
      <p:sp>
        <p:nvSpPr>
          <p:cNvPr id="3" name="TextBox 2"/>
          <p:cNvSpPr txBox="1"/>
          <p:nvPr/>
        </p:nvSpPr>
        <p:spPr>
          <a:xfrm>
            <a:off x="541275" y="1166269"/>
            <a:ext cx="10963469" cy="707886"/>
          </a:xfrm>
          <a:prstGeom prst="rect">
            <a:avLst/>
          </a:prstGeom>
          <a:noFill/>
        </p:spPr>
        <p:txBody>
          <a:bodyPr wrap="square" rtlCol="0">
            <a:spAutoFit/>
          </a:bodyPr>
          <a:lstStyle/>
          <a:p>
            <a:pPr algn="just"/>
            <a:r>
              <a:rPr lang="en-US" sz="2000" b="0" i="0" dirty="0">
                <a:solidFill>
                  <a:srgbClr val="181717"/>
                </a:solidFill>
                <a:effectLst/>
                <a:latin typeface="Times New Roman" panose="02020603050405020304" pitchFamily="18" charset="0"/>
                <a:cs typeface="Times New Roman" panose="02020603050405020304" pitchFamily="18" charset="0"/>
              </a:rPr>
              <a:t>Node.js makes it easy to create a simple web server that processes incoming requests asynchronously.</a:t>
            </a:r>
            <a:endParaRPr lang="en-US" sz="2000" b="0" i="0" dirty="0">
              <a:solidFill>
                <a:srgbClr val="181717"/>
              </a:solidFill>
              <a:effectLst/>
              <a:latin typeface="Times New Roman" panose="02020603050405020304" pitchFamily="18" charset="0"/>
              <a:cs typeface="Times New Roman" panose="02020603050405020304" pitchFamily="18" charset="0"/>
            </a:endParaRPr>
          </a:p>
          <a:p>
            <a:pPr algn="just"/>
            <a:r>
              <a:rPr lang="en-US" sz="2000" b="0" i="0" dirty="0">
                <a:solidFill>
                  <a:srgbClr val="181717"/>
                </a:solidFill>
                <a:effectLst/>
                <a:latin typeface="Times New Roman" panose="02020603050405020304" pitchFamily="18" charset="0"/>
                <a:cs typeface="Times New Roman" panose="02020603050405020304" pitchFamily="18" charset="0"/>
              </a:rPr>
              <a:t>The following example is a simple Node.js web server contained in server.js file.</a:t>
            </a:r>
            <a:endParaRPr lang="en-US" sz="2000" b="0" i="0" dirty="0">
              <a:solidFill>
                <a:srgbClr val="181717"/>
              </a:solidFill>
              <a:effectLst/>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1"/>
          <a:stretch>
            <a:fillRect/>
          </a:stretch>
        </p:blipFill>
        <p:spPr>
          <a:xfrm>
            <a:off x="2761961" y="1997373"/>
            <a:ext cx="6668078" cy="3220651"/>
          </a:xfrm>
          <a:prstGeom prst="rect">
            <a:avLst/>
          </a:prstGeom>
        </p:spPr>
      </p:pic>
      <p:sp>
        <p:nvSpPr>
          <p:cNvPr id="2" name="TextBox 1"/>
          <p:cNvSpPr txBox="1"/>
          <p:nvPr/>
        </p:nvSpPr>
        <p:spPr>
          <a:xfrm>
            <a:off x="1066800" y="5444814"/>
            <a:ext cx="10058400" cy="923330"/>
          </a:xfrm>
          <a:prstGeom prst="rect">
            <a:avLst/>
          </a:prstGeom>
          <a:noFill/>
        </p:spPr>
        <p:txBody>
          <a:bodyPr wrap="square" rtlCol="0">
            <a:spAutoFit/>
          </a:bodyPr>
          <a:lstStyle/>
          <a:p>
            <a:r>
              <a:rPr kumimoji="0" lang="en-US" altLang="en-US" sz="1800" b="0" i="0" u="none" strike="noStrike" cap="none" normalizeH="0" baseline="0" dirty="0">
                <a:ln>
                  <a:noFill/>
                </a:ln>
                <a:solidFill>
                  <a:srgbClr val="181717"/>
                </a:solidFill>
                <a:effectLst/>
                <a:latin typeface="Times New Roman" panose="02020603050405020304" pitchFamily="18" charset="0"/>
                <a:cs typeface="Times New Roman" panose="02020603050405020304" pitchFamily="18" charset="0"/>
              </a:rPr>
              <a:t>In the above example, we import the http module using require() function. The http module is a core module of Node.js, so no need to install it using NPM. The next step is to call </a:t>
            </a:r>
            <a:r>
              <a:rPr kumimoji="0" lang="en-US" altLang="en-US" sz="1800" b="0" i="0" u="none" strike="noStrike" cap="none" normalizeH="0" baseline="0" dirty="0" err="1">
                <a:ln>
                  <a:noFill/>
                </a:ln>
                <a:solidFill>
                  <a:srgbClr val="181717"/>
                </a:solidFill>
                <a:effectLst/>
                <a:latin typeface="Times New Roman" panose="02020603050405020304" pitchFamily="18" charset="0"/>
                <a:cs typeface="Times New Roman" panose="02020603050405020304" pitchFamily="18" charset="0"/>
              </a:rPr>
              <a:t>createServer</a:t>
            </a:r>
            <a:r>
              <a:rPr kumimoji="0" lang="en-US" altLang="en-US" sz="1800" b="0" i="0" u="none" strike="noStrike" cap="none" normalizeH="0" baseline="0" dirty="0">
                <a:ln>
                  <a:noFill/>
                </a:ln>
                <a:solidFill>
                  <a:srgbClr val="181717"/>
                </a:solidFill>
                <a:effectLst/>
                <a:latin typeface="Times New Roman" panose="02020603050405020304" pitchFamily="18" charset="0"/>
                <a:cs typeface="Times New Roman" panose="02020603050405020304" pitchFamily="18" charset="0"/>
              </a:rPr>
              <a:t>() method of http and specify callback function with request and response parameter.</a:t>
            </a:r>
            <a:endParaRPr lang="en-IN"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259701" y="3105834"/>
            <a:ext cx="11672597" cy="707886"/>
          </a:xfrm>
          <a:prstGeom prst="rect">
            <a:avLst/>
          </a:prstGeom>
          <a:noFill/>
        </p:spPr>
        <p:txBody>
          <a:bodyPr wrap="square">
            <a:spAutoFit/>
          </a:bodyPr>
          <a:lstStyle/>
          <a:p>
            <a:r>
              <a:rPr lang="en-US" sz="2000" b="0" i="0" dirty="0">
                <a:solidFill>
                  <a:srgbClr val="181717"/>
                </a:solidFill>
                <a:effectLst/>
                <a:latin typeface="Times New Roman" panose="02020603050405020304" pitchFamily="18" charset="0"/>
                <a:cs typeface="Times New Roman" panose="02020603050405020304" pitchFamily="18" charset="0"/>
              </a:rPr>
              <a:t>This is how you create a Node.js web server using simple steps. Now, let's see how to handle HTTP request and send response in Node.js web server.</a:t>
            </a:r>
            <a:endParaRPr lang="en-IN" sz="2000" dirty="0">
              <a:latin typeface="Times New Roman" panose="02020603050405020304" pitchFamily="18" charset="0"/>
              <a:cs typeface="Times New Roman" panose="02020603050405020304" pitchFamily="18" charset="0"/>
            </a:endParaRPr>
          </a:p>
        </p:txBody>
      </p:sp>
      <p:sp>
        <p:nvSpPr>
          <p:cNvPr id="8" name="TextBox 7"/>
          <p:cNvSpPr txBox="1"/>
          <p:nvPr/>
        </p:nvSpPr>
        <p:spPr>
          <a:xfrm>
            <a:off x="259701" y="4022380"/>
            <a:ext cx="11672596" cy="1631216"/>
          </a:xfrm>
          <a:prstGeom prst="rect">
            <a:avLst/>
          </a:prstGeom>
          <a:noFill/>
        </p:spPr>
        <p:txBody>
          <a:bodyPr wrap="square">
            <a:spAutoFit/>
          </a:bodyPr>
          <a:lstStyle/>
          <a:p>
            <a:pPr algn="l"/>
            <a:r>
              <a:rPr lang="en-US" sz="2000" b="1" i="0" dirty="0">
                <a:solidFill>
                  <a:srgbClr val="181717"/>
                </a:solidFill>
                <a:effectLst/>
                <a:latin typeface="Times New Roman" panose="02020603050405020304" pitchFamily="18" charset="0"/>
                <a:cs typeface="Times New Roman" panose="02020603050405020304" pitchFamily="18" charset="0"/>
              </a:rPr>
              <a:t>Handle HTTP Request</a:t>
            </a:r>
            <a:endParaRPr lang="en-US" sz="2000" b="1" i="0" dirty="0">
              <a:solidFill>
                <a:srgbClr val="181717"/>
              </a:solidFill>
              <a:effectLst/>
              <a:latin typeface="Times New Roman" panose="02020603050405020304" pitchFamily="18" charset="0"/>
              <a:cs typeface="Times New Roman" panose="02020603050405020304" pitchFamily="18" charset="0"/>
            </a:endParaRPr>
          </a:p>
          <a:p>
            <a:pPr algn="just"/>
            <a:r>
              <a:rPr lang="en-US" sz="2000" b="0" i="0" dirty="0">
                <a:solidFill>
                  <a:srgbClr val="181717"/>
                </a:solidFill>
                <a:effectLst/>
                <a:latin typeface="Times New Roman" panose="02020603050405020304" pitchFamily="18" charset="0"/>
                <a:cs typeface="Times New Roman" panose="02020603050405020304" pitchFamily="18" charset="0"/>
              </a:rPr>
              <a:t>The </a:t>
            </a:r>
            <a:r>
              <a:rPr lang="en-US" sz="2000" b="0" i="0" dirty="0" err="1">
                <a:solidFill>
                  <a:srgbClr val="181717"/>
                </a:solidFill>
                <a:effectLst/>
                <a:latin typeface="Times New Roman" panose="02020603050405020304" pitchFamily="18" charset="0"/>
                <a:cs typeface="Times New Roman" panose="02020603050405020304" pitchFamily="18" charset="0"/>
              </a:rPr>
              <a:t>http.createServer</a:t>
            </a:r>
            <a:r>
              <a:rPr lang="en-US" sz="2000" b="0" i="0" dirty="0">
                <a:solidFill>
                  <a:srgbClr val="181717"/>
                </a:solidFill>
                <a:effectLst/>
                <a:latin typeface="Times New Roman" panose="02020603050405020304" pitchFamily="18" charset="0"/>
                <a:cs typeface="Times New Roman" panose="02020603050405020304" pitchFamily="18" charset="0"/>
              </a:rPr>
              <a:t>() method includes </a:t>
            </a:r>
            <a:r>
              <a:rPr lang="en-US" sz="2000" b="0" i="0" u="sng" dirty="0">
                <a:solidFill>
                  <a:srgbClr val="007BFF"/>
                </a:solidFill>
                <a:effectLst/>
                <a:latin typeface="Times New Roman" panose="02020603050405020304" pitchFamily="18" charset="0"/>
                <a:cs typeface="Times New Roman" panose="02020603050405020304" pitchFamily="18" charset="0"/>
                <a:hlinkClick r:id="rId1"/>
              </a:rPr>
              <a:t>request</a:t>
            </a:r>
            <a:r>
              <a:rPr lang="en-US" sz="2000" b="0" i="0" dirty="0">
                <a:solidFill>
                  <a:srgbClr val="181717"/>
                </a:solidFill>
                <a:effectLst/>
                <a:latin typeface="Times New Roman" panose="02020603050405020304" pitchFamily="18" charset="0"/>
                <a:cs typeface="Times New Roman" panose="02020603050405020304" pitchFamily="18" charset="0"/>
              </a:rPr>
              <a:t> and </a:t>
            </a:r>
            <a:r>
              <a:rPr lang="en-US" sz="2000" b="0" i="0" u="sng" dirty="0">
                <a:solidFill>
                  <a:srgbClr val="007BFF"/>
                </a:solidFill>
                <a:effectLst/>
                <a:latin typeface="Times New Roman" panose="02020603050405020304" pitchFamily="18" charset="0"/>
                <a:cs typeface="Times New Roman" panose="02020603050405020304" pitchFamily="18" charset="0"/>
                <a:hlinkClick r:id="rId2"/>
              </a:rPr>
              <a:t>response</a:t>
            </a:r>
            <a:r>
              <a:rPr lang="en-US" sz="2000" b="0" i="0" dirty="0">
                <a:solidFill>
                  <a:srgbClr val="181717"/>
                </a:solidFill>
                <a:effectLst/>
                <a:latin typeface="Times New Roman" panose="02020603050405020304" pitchFamily="18" charset="0"/>
                <a:cs typeface="Times New Roman" panose="02020603050405020304" pitchFamily="18" charset="0"/>
              </a:rPr>
              <a:t> parameters which is supplied by Node.js. The request object can be used to get information about the current HTTP request e.g., </a:t>
            </a:r>
            <a:r>
              <a:rPr lang="en-US" sz="2000" b="0" i="0" dirty="0" err="1">
                <a:solidFill>
                  <a:srgbClr val="181717"/>
                </a:solidFill>
                <a:effectLst/>
                <a:latin typeface="Times New Roman" panose="02020603050405020304" pitchFamily="18" charset="0"/>
                <a:cs typeface="Times New Roman" panose="02020603050405020304" pitchFamily="18" charset="0"/>
              </a:rPr>
              <a:t>url</a:t>
            </a:r>
            <a:r>
              <a:rPr lang="en-US" sz="2000" b="0" i="0" dirty="0">
                <a:solidFill>
                  <a:srgbClr val="181717"/>
                </a:solidFill>
                <a:effectLst/>
                <a:latin typeface="Times New Roman" panose="02020603050405020304" pitchFamily="18" charset="0"/>
                <a:cs typeface="Times New Roman" panose="02020603050405020304" pitchFamily="18" charset="0"/>
              </a:rPr>
              <a:t>, request header, and data. The response object can be used to send a response for a current HTTP request.</a:t>
            </a:r>
            <a:endParaRPr lang="en-US" sz="2000" b="0" i="0" dirty="0">
              <a:solidFill>
                <a:srgbClr val="181717"/>
              </a:solidFill>
              <a:effectLst/>
              <a:latin typeface="Times New Roman" panose="02020603050405020304" pitchFamily="18" charset="0"/>
              <a:cs typeface="Times New Roman" panose="02020603050405020304" pitchFamily="18" charset="0"/>
            </a:endParaRPr>
          </a:p>
          <a:p>
            <a:pPr algn="just"/>
            <a:r>
              <a:rPr lang="en-US" sz="2000" b="0" i="0" dirty="0">
                <a:solidFill>
                  <a:srgbClr val="181717"/>
                </a:solidFill>
                <a:effectLst/>
                <a:latin typeface="Times New Roman" panose="02020603050405020304" pitchFamily="18" charset="0"/>
                <a:cs typeface="Times New Roman" panose="02020603050405020304" pitchFamily="18" charset="0"/>
              </a:rPr>
              <a:t>The following example demonstrates handling HTTP request and response in Node.js.</a:t>
            </a:r>
            <a:endParaRPr lang="en-US" sz="2000" b="0" i="0" dirty="0">
              <a:solidFill>
                <a:srgbClr val="181717"/>
              </a:solidFill>
              <a:effectLst/>
              <a:latin typeface="Times New Roman" panose="02020603050405020304" pitchFamily="18" charset="0"/>
              <a:cs typeface="Times New Roman" panose="02020603050405020304" pitchFamily="18" charset="0"/>
            </a:endParaRPr>
          </a:p>
        </p:txBody>
      </p:sp>
      <p:sp>
        <p:nvSpPr>
          <p:cNvPr id="10" name="TextBox 9"/>
          <p:cNvSpPr txBox="1"/>
          <p:nvPr/>
        </p:nvSpPr>
        <p:spPr>
          <a:xfrm>
            <a:off x="298579" y="446812"/>
            <a:ext cx="11365852" cy="1323439"/>
          </a:xfrm>
          <a:prstGeom prst="rect">
            <a:avLst/>
          </a:prstGeom>
          <a:noFill/>
        </p:spPr>
        <p:txBody>
          <a:bodyPr wrap="square">
            <a:spAutoFit/>
          </a:bodyPr>
          <a:lstStyle/>
          <a:p>
            <a:pPr marL="0" marR="0" lvl="0" indent="0" algn="just" defTabSz="914400" rtl="0" eaLnBrk="0" fontAlgn="base" latinLnBrk="0" hangingPunct="0">
              <a:lnSpc>
                <a:spcPct val="100000"/>
              </a:lnSpc>
              <a:spcBef>
                <a:spcPct val="0"/>
              </a:spcBef>
              <a:spcAft>
                <a:spcPct val="0"/>
              </a:spcAft>
              <a:buClrTx/>
              <a:buSzTx/>
              <a:buFontTx/>
              <a:buNone/>
            </a:pPr>
            <a:r>
              <a:rPr kumimoji="0" lang="en-US" altLang="en-US" sz="2000" b="0" i="0" u="none" strike="noStrike" cap="none" normalizeH="0" baseline="0" dirty="0">
                <a:ln>
                  <a:noFill/>
                </a:ln>
                <a:solidFill>
                  <a:srgbClr val="181717"/>
                </a:solidFill>
                <a:effectLst/>
                <a:latin typeface="Times New Roman" panose="02020603050405020304" pitchFamily="18" charset="0"/>
                <a:cs typeface="Times New Roman" panose="02020603050405020304" pitchFamily="18" charset="0"/>
              </a:rPr>
              <a:t>Finally, call listen() method of server object which was returned from </a:t>
            </a:r>
            <a:r>
              <a:rPr kumimoji="0" lang="en-US" altLang="en-US" sz="2000" b="0" i="0" u="none" strike="noStrike" cap="none" normalizeH="0" baseline="0" dirty="0" err="1">
                <a:ln>
                  <a:noFill/>
                </a:ln>
                <a:solidFill>
                  <a:srgbClr val="181717"/>
                </a:solidFill>
                <a:effectLst/>
                <a:latin typeface="Times New Roman" panose="02020603050405020304" pitchFamily="18" charset="0"/>
                <a:cs typeface="Times New Roman" panose="02020603050405020304" pitchFamily="18" charset="0"/>
              </a:rPr>
              <a:t>createServer</a:t>
            </a:r>
            <a:r>
              <a:rPr kumimoji="0" lang="en-US" altLang="en-US" sz="2000" b="0" i="0" u="none" strike="noStrike" cap="none" normalizeH="0" baseline="0" dirty="0">
                <a:ln>
                  <a:noFill/>
                </a:ln>
                <a:solidFill>
                  <a:srgbClr val="181717"/>
                </a:solidFill>
                <a:effectLst/>
                <a:latin typeface="Times New Roman" panose="02020603050405020304" pitchFamily="18" charset="0"/>
                <a:cs typeface="Times New Roman" panose="02020603050405020304" pitchFamily="18" charset="0"/>
              </a:rPr>
              <a:t>() method with port number, to start listening to incoming requests on port 5000. You can specify any unused port here.</a:t>
            </a: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None/>
            </a:pPr>
            <a:r>
              <a:rPr kumimoji="0" lang="en-US" altLang="en-US" sz="2000" b="0" i="0" u="none" strike="noStrike" cap="none" normalizeH="0" baseline="0" dirty="0">
                <a:ln>
                  <a:noFill/>
                </a:ln>
                <a:solidFill>
                  <a:srgbClr val="181717"/>
                </a:solidFill>
                <a:effectLst/>
                <a:latin typeface="Times New Roman" panose="02020603050405020304" pitchFamily="18" charset="0"/>
                <a:cs typeface="Times New Roman" panose="02020603050405020304" pitchFamily="18" charset="0"/>
              </a:rPr>
              <a:t>Run the above web server by writing </a:t>
            </a:r>
            <a:r>
              <a:rPr kumimoji="0" lang="en-US" altLang="en-US" sz="20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node server.js</a:t>
            </a:r>
            <a:r>
              <a:rPr kumimoji="0" lang="en-US" altLang="en-US" sz="2000" b="0" i="0" u="none" strike="noStrike" cap="none" normalizeH="0" baseline="0" dirty="0">
                <a:ln>
                  <a:noFill/>
                </a:ln>
                <a:solidFill>
                  <a:srgbClr val="181717"/>
                </a:solidFill>
                <a:effectLst/>
                <a:latin typeface="Times New Roman" panose="02020603050405020304" pitchFamily="18" charset="0"/>
                <a:cs typeface="Times New Roman" panose="02020603050405020304" pitchFamily="18" charset="0"/>
              </a:rPr>
              <a:t> command in command prompt or terminal window and it will display message as shown below</a:t>
            </a: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
        <p:nvSpPr>
          <p:cNvPr id="2" name="TextBox 1"/>
          <p:cNvSpPr txBox="1"/>
          <p:nvPr/>
        </p:nvSpPr>
        <p:spPr>
          <a:xfrm>
            <a:off x="382555" y="1858836"/>
            <a:ext cx="1418253" cy="369332"/>
          </a:xfrm>
          <a:prstGeom prst="rect">
            <a:avLst/>
          </a:prstGeom>
          <a:noFill/>
        </p:spPr>
        <p:txBody>
          <a:bodyPr wrap="square" rtlCol="0">
            <a:spAutoFit/>
          </a:bodyPr>
          <a:lstStyle/>
          <a:p>
            <a:r>
              <a:rPr lang="en-IN" dirty="0"/>
              <a:t>Output:</a:t>
            </a:r>
            <a:endParaRPr lang="en-IN" dirty="0"/>
          </a:p>
        </p:txBody>
      </p:sp>
      <p:pic>
        <p:nvPicPr>
          <p:cNvPr id="12" name="Picture 11"/>
          <p:cNvPicPr>
            <a:picLocks noChangeAspect="1"/>
          </p:cNvPicPr>
          <p:nvPr/>
        </p:nvPicPr>
        <p:blipFill>
          <a:blip r:embed="rId3"/>
          <a:stretch>
            <a:fillRect/>
          </a:stretch>
        </p:blipFill>
        <p:spPr>
          <a:xfrm>
            <a:off x="895839" y="2316753"/>
            <a:ext cx="7712108" cy="647756"/>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Cherry Blossom 16x9">
  <a:themeElements>
    <a:clrScheme name="CherryBlossom">
      <a:dk1>
        <a:srgbClr val="595959"/>
      </a:dk1>
      <a:lt1>
        <a:sysClr val="window" lastClr="FFFFFF"/>
      </a:lt1>
      <a:dk2>
        <a:srgbClr val="000000"/>
      </a:dk2>
      <a:lt2>
        <a:srgbClr val="F6F7E4"/>
      </a:lt2>
      <a:accent1>
        <a:srgbClr val="C44475"/>
      </a:accent1>
      <a:accent2>
        <a:srgbClr val="FA906A"/>
      </a:accent2>
      <a:accent3>
        <a:srgbClr val="FCB268"/>
      </a:accent3>
      <a:accent4>
        <a:srgbClr val="DB6B70"/>
      </a:accent4>
      <a:accent5>
        <a:srgbClr val="D680A5"/>
      </a:accent5>
      <a:accent6>
        <a:srgbClr val="BA7362"/>
      </a:accent6>
      <a:hlink>
        <a:srgbClr val="DB6B70"/>
      </a:hlink>
      <a:folHlink>
        <a:srgbClr val="969696"/>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CherryBlossom">
      <a:dk1>
        <a:srgbClr val="595959"/>
      </a:dk1>
      <a:lt1>
        <a:sysClr val="window" lastClr="FFFFFF"/>
      </a:lt1>
      <a:dk2>
        <a:srgbClr val="000000"/>
      </a:dk2>
      <a:lt2>
        <a:srgbClr val="F6F7E4"/>
      </a:lt2>
      <a:accent1>
        <a:srgbClr val="C44475"/>
      </a:accent1>
      <a:accent2>
        <a:srgbClr val="FA906A"/>
      </a:accent2>
      <a:accent3>
        <a:srgbClr val="FCB268"/>
      </a:accent3>
      <a:accent4>
        <a:srgbClr val="DB6B70"/>
      </a:accent4>
      <a:accent5>
        <a:srgbClr val="D680A5"/>
      </a:accent5>
      <a:accent6>
        <a:srgbClr val="BA7362"/>
      </a:accent6>
      <a:hlink>
        <a:srgbClr val="DB6B70"/>
      </a:hlink>
      <a:folHlink>
        <a:srgbClr val="969696"/>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CherryBlossom">
      <a:dk1>
        <a:srgbClr val="595959"/>
      </a:dk1>
      <a:lt1>
        <a:sysClr val="window" lastClr="FFFFFF"/>
      </a:lt1>
      <a:dk2>
        <a:srgbClr val="000000"/>
      </a:dk2>
      <a:lt2>
        <a:srgbClr val="F6F7E4"/>
      </a:lt2>
      <a:accent1>
        <a:srgbClr val="C44475"/>
      </a:accent1>
      <a:accent2>
        <a:srgbClr val="FA906A"/>
      </a:accent2>
      <a:accent3>
        <a:srgbClr val="FCB268"/>
      </a:accent3>
      <a:accent4>
        <a:srgbClr val="DB6B70"/>
      </a:accent4>
      <a:accent5>
        <a:srgbClr val="D680A5"/>
      </a:accent5>
      <a:accent6>
        <a:srgbClr val="BA7362"/>
      </a:accent6>
      <a:hlink>
        <a:srgbClr val="DB6B70"/>
      </a:hlink>
      <a:folHlink>
        <a:srgbClr val="969696"/>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Cherry blossom nature presentation (widescreen)</Template>
  <TotalTime>0</TotalTime>
  <Words>6039</Words>
  <Application>WPS Presentation</Application>
  <PresentationFormat>Widescreen</PresentationFormat>
  <Paragraphs>107</Paragraphs>
  <Slides>15</Slides>
  <Notes>0</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15</vt:i4>
      </vt:variant>
    </vt:vector>
  </HeadingPairs>
  <TitlesOfParts>
    <vt:vector size="25" baseType="lpstr">
      <vt:lpstr>Arial</vt:lpstr>
      <vt:lpstr>SimSun</vt:lpstr>
      <vt:lpstr>Wingdings</vt:lpstr>
      <vt:lpstr>Times New Roman</vt:lpstr>
      <vt:lpstr>Söhne</vt:lpstr>
      <vt:lpstr>Segoe Print</vt:lpstr>
      <vt:lpstr>Cambria</vt:lpstr>
      <vt:lpstr>Microsoft YaHei</vt:lpstr>
      <vt:lpstr>Arial Unicode MS</vt:lpstr>
      <vt:lpstr>Cherry Blossom 16x9</vt:lpstr>
      <vt:lpstr>PowerPoint 演示文稿</vt:lpstr>
      <vt:lpstr>Contents  </vt:lpstr>
      <vt:lpstr>What is Node JS….!?</vt:lpstr>
      <vt:lpstr>what is web server? </vt:lpstr>
      <vt:lpstr>How do Web servers work?</vt:lpstr>
      <vt:lpstr>PowerPoint 演示文稿</vt:lpstr>
      <vt:lpstr>Creating a web server using Node JS </vt:lpstr>
      <vt:lpstr>Create Node JS web server </vt:lpstr>
      <vt:lpstr>PowerPoint 演示文稿</vt:lpstr>
      <vt:lpstr>Add</vt:lpstr>
      <vt:lpstr>PowerPoint 演示文稿</vt:lpstr>
      <vt:lpstr>PowerPoint 演示文稿</vt:lpstr>
      <vt:lpstr>PowerPoint 演示文稿</vt:lpstr>
      <vt:lpstr>Conclusion:</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Layout</dc:title>
  <dc:creator>ahalya n</dc:creator>
  <cp:lastModifiedBy>manid</cp:lastModifiedBy>
  <cp:revision>8</cp:revision>
  <dcterms:created xsi:type="dcterms:W3CDTF">2023-11-13T10:45:00Z</dcterms:created>
  <dcterms:modified xsi:type="dcterms:W3CDTF">2023-11-15T06:23:21Z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32A77D6246384E0D831841EA2234F044_12</vt:lpwstr>
  </property>
  <property fmtid="{D5CDD505-2E9C-101B-9397-08002B2CF9AE}" pid="3" name="KSOProductBuildVer">
    <vt:lpwstr>1033-12.2.0.13306</vt:lpwstr>
  </property>
</Properties>
</file>

<file path=docProps/thumbnail.jpeg>
</file>